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7" r:id="rId2"/>
    <p:sldId id="258" r:id="rId3"/>
    <p:sldId id="261" r:id="rId4"/>
    <p:sldId id="264" r:id="rId5"/>
    <p:sldId id="265" r:id="rId6"/>
    <p:sldId id="266" r:id="rId7"/>
    <p:sldId id="271" r:id="rId8"/>
    <p:sldId id="272" r:id="rId9"/>
    <p:sldId id="273" r:id="rId10"/>
    <p:sldId id="275" r:id="rId11"/>
    <p:sldId id="277" r:id="rId12"/>
    <p:sldId id="269" r:id="rId13"/>
    <p:sldId id="262" r:id="rId14"/>
    <p:sldId id="279" r:id="rId15"/>
    <p:sldId id="263" r:id="rId16"/>
    <p:sldId id="280" r:id="rId17"/>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3E810E-D663-4577-94CA-75D1113A7586}" v="1" dt="2026-01-12T01:43:39.1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8" autoAdjust="0"/>
    <p:restoredTop sz="49876" autoAdjust="0"/>
  </p:normalViewPr>
  <p:slideViewPr>
    <p:cSldViewPr snapToGrid="0">
      <p:cViewPr varScale="1">
        <p:scale>
          <a:sx n="77" d="100"/>
          <a:sy n="77" d="100"/>
        </p:scale>
        <p:origin x="2492" y="396"/>
      </p:cViewPr>
      <p:guideLst/>
    </p:cSldViewPr>
  </p:slideViewPr>
  <p:outlineViewPr>
    <p:cViewPr>
      <p:scale>
        <a:sx n="33" d="100"/>
        <a:sy n="33" d="100"/>
      </p:scale>
      <p:origin x="0" y="0"/>
    </p:cViewPr>
  </p:outlineViewPr>
  <p:notesTextViewPr>
    <p:cViewPr>
      <p:scale>
        <a:sx n="135" d="100"/>
        <a:sy n="135" d="100"/>
      </p:scale>
      <p:origin x="0" y="0"/>
    </p:cViewPr>
  </p:notesTextViewPr>
  <p:sorterViewPr>
    <p:cViewPr varScale="1">
      <p:scale>
        <a:sx n="1" d="1"/>
        <a:sy n="1" d="1"/>
      </p:scale>
      <p:origin x="0" y="0"/>
    </p:cViewPr>
  </p:sorterViewPr>
  <p:notesViewPr>
    <p:cSldViewPr snapToGrid="0">
      <p:cViewPr varScale="1">
        <p:scale>
          <a:sx n="110" d="100"/>
          <a:sy n="110" d="100"/>
        </p:scale>
        <p:origin x="2928" y="8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A Higginbottom" userId="9e32205670577518" providerId="LiveId" clId="{591A4444-802D-4150-AFFA-098D55D0E8FF}"/>
    <pc:docChg chg="undo custSel delSld modSld sldOrd">
      <pc:chgData name="David A Higginbottom" userId="9e32205670577518" providerId="LiveId" clId="{591A4444-802D-4150-AFFA-098D55D0E8FF}" dt="2026-01-12T01:48:24.846" v="106" actId="20577"/>
      <pc:docMkLst>
        <pc:docMk/>
      </pc:docMkLst>
      <pc:sldChg chg="addSp delSp modSp mod ord modNotesTx">
        <pc:chgData name="David A Higginbottom" userId="9e32205670577518" providerId="LiveId" clId="{591A4444-802D-4150-AFFA-098D55D0E8FF}" dt="2026-01-12T01:48:24.846" v="106" actId="20577"/>
        <pc:sldMkLst>
          <pc:docMk/>
          <pc:sldMk cId="0" sldId="280"/>
        </pc:sldMkLst>
        <pc:spChg chg="mod">
          <ac:chgData name="David A Higginbottom" userId="9e32205670577518" providerId="LiveId" clId="{591A4444-802D-4150-AFFA-098D55D0E8FF}" dt="2026-01-12T01:48:24.846" v="106" actId="20577"/>
          <ac:spMkLst>
            <pc:docMk/>
            <pc:sldMk cId="0" sldId="280"/>
            <ac:spMk id="6" creationId="{00000000-0000-0000-0000-000000000000}"/>
          </ac:spMkLst>
        </pc:spChg>
        <pc:spChg chg="mod">
          <ac:chgData name="David A Higginbottom" userId="9e32205670577518" providerId="LiveId" clId="{591A4444-802D-4150-AFFA-098D55D0E8FF}" dt="2026-01-12T01:44:56.833" v="103" actId="255"/>
          <ac:spMkLst>
            <pc:docMk/>
            <pc:sldMk cId="0" sldId="280"/>
            <ac:spMk id="7" creationId="{00000000-0000-0000-0000-000000000000}"/>
          </ac:spMkLst>
        </pc:spChg>
        <pc:spChg chg="del">
          <ac:chgData name="David A Higginbottom" userId="9e32205670577518" providerId="LiveId" clId="{591A4444-802D-4150-AFFA-098D55D0E8FF}" dt="2026-01-12T01:40:42.687" v="30" actId="478"/>
          <ac:spMkLst>
            <pc:docMk/>
            <pc:sldMk cId="0" sldId="280"/>
            <ac:spMk id="8" creationId="{00000000-0000-0000-0000-000000000000}"/>
          </ac:spMkLst>
        </pc:spChg>
        <pc:spChg chg="del mod">
          <ac:chgData name="David A Higginbottom" userId="9e32205670577518" providerId="LiveId" clId="{591A4444-802D-4150-AFFA-098D55D0E8FF}" dt="2026-01-12T01:41:22.263" v="47" actId="478"/>
          <ac:spMkLst>
            <pc:docMk/>
            <pc:sldMk cId="0" sldId="280"/>
            <ac:spMk id="9" creationId="{00000000-0000-0000-0000-000000000000}"/>
          </ac:spMkLst>
        </pc:spChg>
        <pc:spChg chg="del mod">
          <ac:chgData name="David A Higginbottom" userId="9e32205670577518" providerId="LiveId" clId="{591A4444-802D-4150-AFFA-098D55D0E8FF}" dt="2026-01-12T01:40:59.864" v="44" actId="478"/>
          <ac:spMkLst>
            <pc:docMk/>
            <pc:sldMk cId="0" sldId="280"/>
            <ac:spMk id="10" creationId="{00000000-0000-0000-0000-000000000000}"/>
          </ac:spMkLst>
        </pc:spChg>
        <pc:picChg chg="add del mod">
          <ac:chgData name="David A Higginbottom" userId="9e32205670577518" providerId="LiveId" clId="{591A4444-802D-4150-AFFA-098D55D0E8FF}" dt="2026-01-12T01:41:06.247" v="46" actId="1076"/>
          <ac:picMkLst>
            <pc:docMk/>
            <pc:sldMk cId="0" sldId="280"/>
            <ac:picMk id="3" creationId="{00000000-0000-0000-0000-000000000000}"/>
          </ac:picMkLst>
        </pc:picChg>
      </pc:sldChg>
      <pc:sldChg chg="del ord">
        <pc:chgData name="David A Higginbottom" userId="9e32205670577518" providerId="LiveId" clId="{591A4444-802D-4150-AFFA-098D55D0E8FF}" dt="2026-01-12T01:40:03.058" v="17" actId="47"/>
        <pc:sldMkLst>
          <pc:docMk/>
          <pc:sldMk cId="112985858" sldId="28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135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foundation is the Independent and Peaceful Australia Network. IPAN is the engine room for this national campaign, providing the credibility and network we need.</a:t>
            </a:r>
            <a:br>
              <a:rPr lang="en-US" dirty="0"/>
            </a:br>
            <a:br>
              <a:rPr lang="en-US" dirty="0"/>
            </a:br>
            <a:r>
              <a:rPr lang="en-US" dirty="0"/>
              <a:t>For decades, IPAN has been the consistent voice for peace and independence in this country. We are leveraging that deep history and national coordination to unify the broader movement. </a:t>
            </a:r>
            <a:br>
              <a:rPr lang="en-US" dirty="0"/>
            </a:br>
            <a:br>
              <a:rPr lang="en-US" dirty="0"/>
            </a:br>
            <a:r>
              <a:rPr lang="en-US" dirty="0"/>
              <a:t>This campaign is not a new organization; it is a unified effort built on IPAN's decades of advocacy. This strong foundation allows us to articulate a clear and compelling vision for the future.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t>Our vision is simple and powerful: Choose Diplomacy Over Destruction. </a:t>
            </a:r>
            <a:br>
              <a:rPr lang="en-US" sz="1600" dirty="0"/>
            </a:br>
            <a:br>
              <a:rPr lang="en-US" sz="1600" dirty="0"/>
            </a:br>
            <a:r>
              <a:rPr lang="en-US" sz="1600" dirty="0"/>
              <a:t>We aim to transform Australia's approach to international relations by institutionalizing peace as the central organizing principle of our foreign policy. Peace is not just the absence of conflict; it is the active presence of justice, cooperation, and security for all nations. </a:t>
            </a:r>
            <a:br>
              <a:rPr lang="en-US" sz="1600" dirty="0"/>
            </a:br>
            <a:endParaRPr lang="en-US" sz="1600" dirty="0"/>
          </a:p>
          <a:p>
            <a:r>
              <a:rPr lang="en-US" sz="1600" dirty="0"/>
              <a:t>This is a fundamental shift in mindset, moving from a reactive, militarized posture to a proactive, diplomatic one. </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know the peace movement is vast and dedicated, but it is also fragmented. </a:t>
            </a:r>
            <a:br>
              <a:rPr lang="en-US" dirty="0"/>
            </a:br>
            <a:br>
              <a:rPr lang="en-US" dirty="0"/>
            </a:br>
            <a:r>
              <a:rPr lang="en-US" dirty="0"/>
              <a:t>Joe Camilleri's quote perfectly captures our challenge: "There is probably more than a million people all working towards peace—but they are all in silos.“</a:t>
            </a:r>
            <a:br>
              <a:rPr lang="en-US" dirty="0"/>
            </a:br>
            <a:br>
              <a:rPr lang="en-US" dirty="0"/>
            </a:br>
            <a:r>
              <a:rPr lang="en-US" dirty="0"/>
              <a:t>This fragmentation dilutes our collective power and makes it easy for decision-makers to ignore us. </a:t>
            </a:r>
            <a:br>
              <a:rPr lang="en-US" dirty="0"/>
            </a:br>
            <a:br>
              <a:rPr lang="en-US" dirty="0"/>
            </a:br>
            <a:r>
              <a:rPr lang="en-US" dirty="0"/>
              <a:t>IPANs Make Peace a Priority campaign is designed to be the unifying force that breaks down these silos. We are not creating a new organization; we are providing a common lens and a shared, tangible goal that should be the focus of our leaders.</a:t>
            </a:r>
            <a:br>
              <a:rPr lang="en-US" dirty="0"/>
            </a:br>
            <a:br>
              <a:rPr lang="en-US" dirty="0"/>
            </a:br>
            <a:r>
              <a:rPr lang="en-US" dirty="0"/>
              <a:t>This unified approach is essential if we want to move from advocacy to actual policy change. But unity is not just about bringing groups together; it is about strengthening the relationships between them.</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125th Anniversary of the Australian Parliament is not just a date; it is the perfect vehicle for unity. </a:t>
            </a:r>
            <a:br>
              <a:rPr lang="en-US" dirty="0"/>
            </a:br>
            <a:br>
              <a:rPr lang="en-US" dirty="0"/>
            </a:br>
            <a:r>
              <a:rPr lang="en-US" dirty="0"/>
              <a:t>This campaign provides a single, overarching umbrella under which all peace, environmental, and social justice groups can converge. </a:t>
            </a:r>
            <a:br>
              <a:rPr lang="en-US" dirty="0"/>
            </a:br>
            <a:br>
              <a:rPr lang="en-US" dirty="0"/>
            </a:br>
            <a:r>
              <a:rPr lang="en-US" dirty="0"/>
              <a:t>It is the practical opportunity, mobilizing diverse movements toward a single, historic moment on May 9, 2026 - a clear, non-partisan, and nationally significant focus point. </a:t>
            </a:r>
            <a:br>
              <a:rPr lang="en-US" dirty="0"/>
            </a:br>
            <a:br>
              <a:rPr lang="en-US" dirty="0"/>
            </a:br>
            <a:r>
              <a:rPr lang="en-US" dirty="0"/>
              <a:t>By centering our efforts on this anniversary, we gain legitimacy and a powerful platform to demand a re-evaluation of Australia's foreign policy. </a:t>
            </a:r>
            <a:br>
              <a:rPr lang="en-US" dirty="0"/>
            </a:br>
            <a:br>
              <a:rPr lang="en-US" dirty="0"/>
            </a:br>
            <a:r>
              <a:rPr lang="en-US" dirty="0"/>
              <a:t>This date is historically significant: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date May 9th is etched into the history of Australian democracy, marking three major milestones in the life of our parliament. </a:t>
            </a:r>
          </a:p>
          <a:p>
            <a:endParaRPr lang="en-US" dirty="0"/>
          </a:p>
          <a:p>
            <a:r>
              <a:rPr lang="en-US" dirty="0"/>
              <a:t>We started in 1901 in Melbourne, a moment that officially brought our states together as a federation. </a:t>
            </a:r>
          </a:p>
          <a:p>
            <a:endParaRPr lang="en-US" dirty="0"/>
          </a:p>
          <a:p>
            <a:r>
              <a:rPr lang="en-US" dirty="0"/>
              <a:t>Then in 1927, we moved to Canberra, establishing our national capital and cementing the seat of government. </a:t>
            </a:r>
          </a:p>
          <a:p>
            <a:endParaRPr lang="en-US" dirty="0"/>
          </a:p>
          <a:p>
            <a:r>
              <a:rPr lang="en-US" dirty="0"/>
              <a:t>And finally, in 1988, the current Parliament House opened its doors on Capital Hill, symbolizing our modern, mature democracy. </a:t>
            </a:r>
          </a:p>
          <a:p>
            <a:endParaRPr lang="en-US" dirty="0"/>
          </a:p>
          <a:p>
            <a:r>
              <a:rPr lang="en-US" dirty="0"/>
              <a:t>We see a clear pattern here defining our nationhood. But we can't just celebrate the past; we must use this history to challenge the present. </a:t>
            </a:r>
          </a:p>
          <a:p>
            <a:endParaRPr lang="en-US" dirty="0"/>
          </a:p>
          <a:p>
            <a:r>
              <a:rPr lang="en-US" dirty="0"/>
              <a:t>This 125th anniversary is our chance to complete the unfinished business of genuine independence. So why does this anniversary matter so much right now?</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125th anniversary is not just a historical date; it is a strategic vehicle to redefine Australia's future. We use this historical legitimacy to ask a fundamental question: </a:t>
            </a:r>
            <a:br>
              <a:rPr lang="en-US" dirty="0"/>
            </a:br>
            <a:br>
              <a:rPr lang="en-US" dirty="0"/>
            </a:br>
            <a:r>
              <a:rPr lang="en-US" dirty="0"/>
              <a:t>Can we truly call ourselves independent when foreign military bases operate on our soil?</a:t>
            </a:r>
          </a:p>
          <a:p>
            <a:endParaRPr lang="en-US" dirty="0"/>
          </a:p>
          <a:p>
            <a:r>
              <a:rPr lang="en-US" dirty="0"/>
              <a:t>The anniversary also demands democratic accountability. </a:t>
            </a:r>
            <a:br>
              <a:rPr lang="en-US" dirty="0"/>
            </a:br>
            <a:br>
              <a:rPr lang="en-US" dirty="0"/>
            </a:br>
            <a:r>
              <a:rPr lang="en-US" dirty="0"/>
              <a:t>After 125 years, major commitments like AUKUS still bypass meaningful parliamentary debate and public consultation. </a:t>
            </a:r>
            <a:br>
              <a:rPr lang="en-US" dirty="0"/>
            </a:br>
            <a:br>
              <a:rPr lang="en-US" dirty="0"/>
            </a:br>
            <a:r>
              <a:rPr lang="en-US" b="0" dirty="0"/>
              <a:t>Critically, the timing is perfect. Our campaign culminates at the ALP National Conference in July 2026, giving us a clear, strategic window to influence the Labor Party's platform for the next three years. This is about seizing the moment to push for a foreign policy that serves Australian interests, not those of foreign powers. This strategic opportunity is vital because we face a profound crisis of sovereignty.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need a coordinated, national campaign framework to deliver on our vision. </a:t>
            </a:r>
            <a:br>
              <a:rPr lang="en-US" dirty="0"/>
            </a:br>
            <a:br>
              <a:rPr lang="en-US" dirty="0"/>
            </a:br>
            <a:r>
              <a:rPr lang="en-US" dirty="0"/>
              <a:t>We aren't running one campaign; we are coordinating tailored campaigns across every major city, unified by our core demands. </a:t>
            </a:r>
            <a:br>
              <a:rPr lang="en-US" dirty="0"/>
            </a:br>
            <a:br>
              <a:rPr lang="en-US" dirty="0"/>
            </a:br>
            <a:r>
              <a:rPr lang="en-US" dirty="0"/>
              <a:t>This map shows how we are maximizing our impact by focusing on local strengths. Darwin focuses on anti-base action, Canberra on parliamentary pressure, and Sydney on media outreach. </a:t>
            </a:r>
            <a:br>
              <a:rPr lang="en-US" dirty="0"/>
            </a:br>
            <a:br>
              <a:rPr lang="en-US" dirty="0"/>
            </a:br>
            <a:r>
              <a:rPr lang="en-US" dirty="0"/>
              <a:t>This strategic coordination ensures we speak with one voice on the national stage while resonating deeply with local communities. </a:t>
            </a:r>
            <a:br>
              <a:rPr lang="en-US" dirty="0"/>
            </a:br>
            <a:br>
              <a:rPr lang="en-US" dirty="0"/>
            </a:br>
            <a:r>
              <a:rPr lang="en-US" dirty="0"/>
              <a:t>We must break down the silos between our own peace groups to create a single, powerful movement. This national coordination is essential to building the political pressure we need. </a:t>
            </a:r>
            <a:br>
              <a:rPr lang="en-US" dirty="0"/>
            </a:br>
            <a:br>
              <a:rPr lang="en-US" dirty="0"/>
            </a:br>
            <a:r>
              <a:rPr lang="en-US" dirty="0"/>
              <a:t>So, what does the timeline for this coordinated effort look like?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timeline shows the path to our strategic goal: the ALP National Conference in July 2026. </a:t>
            </a:r>
            <a:br>
              <a:rPr lang="en-US" dirty="0"/>
            </a:br>
            <a:br>
              <a:rPr lang="en-US" dirty="0"/>
            </a:br>
            <a:r>
              <a:rPr lang="en-US" dirty="0"/>
              <a:t>The 125th anniversary on May 9th is our massive public launch, a moment to galvanize support nationwide. </a:t>
            </a:r>
            <a:br>
              <a:rPr lang="en-US" dirty="0"/>
            </a:br>
            <a:br>
              <a:rPr lang="en-US" dirty="0"/>
            </a:br>
            <a:r>
              <a:rPr lang="en-US" dirty="0"/>
              <a:t>We are using the months leading up to May 9th for resource development and political briefings. </a:t>
            </a:r>
          </a:p>
          <a:p>
            <a:endParaRPr lang="en-US" dirty="0"/>
          </a:p>
          <a:p>
            <a:r>
              <a:rPr lang="en-US" dirty="0"/>
              <a:t>The anniversary itself can be a coordinated national event, a massive show of public support. </a:t>
            </a:r>
            <a:br>
              <a:rPr lang="en-US" dirty="0"/>
            </a:br>
            <a:br>
              <a:rPr lang="en-US" dirty="0"/>
            </a:br>
            <a:r>
              <a:rPr lang="en-US" dirty="0"/>
              <a:t>But the real policy leverage comes at the ALP Conference in Adelaide. This is where the party platform is set for the next three years. </a:t>
            </a:r>
            <a:br>
              <a:rPr lang="en-US" dirty="0"/>
            </a:br>
            <a:br>
              <a:rPr lang="en-US" dirty="0"/>
            </a:br>
            <a:r>
              <a:rPr lang="en-US" dirty="0"/>
              <a:t>We must use the momentum we generate to ensure our demands are on the agenda. We are using this window to influence the future direction of the governing party. To do that, we need concrete policy proposals ready to go.</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aren't just making noise; we are offering achievable, concrete proposals to the government right now. </a:t>
            </a:r>
            <a:br>
              <a:rPr lang="en-US" dirty="0"/>
            </a:br>
            <a:br>
              <a:rPr lang="en-US" dirty="0"/>
            </a:br>
            <a:r>
              <a:rPr lang="en-US" dirty="0"/>
              <a:t>These initial asks focus on structural and symbolic change to institutionalize peace within government. </a:t>
            </a:r>
            <a:br>
              <a:rPr lang="en-US" dirty="0"/>
            </a:br>
            <a:br>
              <a:rPr lang="en-US" dirty="0"/>
            </a:br>
            <a:r>
              <a:rPr lang="en-US" dirty="0"/>
              <a:t>First, we must expand the Minister for International Development's role to include peacebuilding. This signals a clear commitment to conflict prevention. </a:t>
            </a:r>
            <a:br>
              <a:rPr lang="en-US" dirty="0"/>
            </a:br>
            <a:br>
              <a:rPr lang="en-US" dirty="0"/>
            </a:br>
            <a:r>
              <a:rPr lang="en-US" dirty="0"/>
              <a:t>Second, we need to consolidate all peace-related areas across government departments. This breaks down silos and ensures peace gets the appropriate focus and resources. </a:t>
            </a:r>
            <a:br>
              <a:rPr lang="en-US" dirty="0"/>
            </a:br>
            <a:br>
              <a:rPr lang="en-US" dirty="0"/>
            </a:br>
            <a:r>
              <a:rPr lang="en-US" dirty="0"/>
              <a:t>Finally, we must increase resourcing for conflict prevention research and diplomacy, especially in the Indo-Pacific. These are practical steps the government can take immediately to make peace a priority. Now, let's look at the broader policy framework that underpins these proposals.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make this policy framework a reality, we need irresistible political pressure, and that requires a robust Coalition Building Strategy. </a:t>
            </a:r>
            <a:br>
              <a:rPr lang="en-US" dirty="0"/>
            </a:br>
            <a:br>
              <a:rPr lang="en-US" dirty="0"/>
            </a:br>
            <a:r>
              <a:rPr lang="en-US" dirty="0"/>
              <a:t>We are uniting diverse sectors around shared interests and common threats. </a:t>
            </a:r>
            <a:br>
              <a:rPr lang="en-US" dirty="0"/>
            </a:br>
            <a:br>
              <a:rPr lang="en-US" dirty="0"/>
            </a:br>
            <a:r>
              <a:rPr lang="en-US" dirty="0"/>
              <a:t>Trade Unions by showing how peace links directly to workers' rights and better jobs through economic conversion.</a:t>
            </a:r>
            <a:br>
              <a:rPr lang="en-US" dirty="0"/>
            </a:br>
            <a:br>
              <a:rPr lang="en-US" dirty="0"/>
            </a:br>
            <a:r>
              <a:rPr lang="en-US" dirty="0"/>
              <a:t>Environmental Groups by highlighting the military's massive carbon </a:t>
            </a:r>
            <a:r>
              <a:rPr lang="en-US" dirty="0" err="1"/>
              <a:t>bootprint</a:t>
            </a:r>
            <a:r>
              <a:rPr lang="en-US" dirty="0"/>
              <a:t> and resource drain. </a:t>
            </a:r>
            <a:br>
              <a:rPr lang="en-US" dirty="0"/>
            </a:br>
            <a:br>
              <a:rPr lang="en-US" dirty="0"/>
            </a:br>
            <a:r>
              <a:rPr lang="en-US" dirty="0"/>
              <a:t>And First Nations voices, recognizing that genuine sovereignty and peace must start with Indigenous rights. </a:t>
            </a:r>
            <a:br>
              <a:rPr lang="en-US" dirty="0"/>
            </a:br>
            <a:br>
              <a:rPr lang="en-US" dirty="0"/>
            </a:br>
            <a:r>
              <a:rPr lang="en-US" dirty="0"/>
              <a:t>We are uniting against the devastating environmental and human costs of militarism. </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Friends Of The Earth on board - True Security is Climate Action, and the military carbon </a:t>
            </a:r>
            <a:r>
              <a:rPr lang="en-US" dirty="0" err="1"/>
              <a:t>bootprint</a:t>
            </a:r>
            <a:r>
              <a:rPr lang="en-US" dirty="0"/>
              <a:t> is a massive, often-ignored threat. </a:t>
            </a:r>
            <a:br>
              <a:rPr lang="en-US" dirty="0"/>
            </a:br>
            <a:br>
              <a:rPr lang="en-US" dirty="0"/>
            </a:br>
            <a:r>
              <a:rPr lang="en-US" dirty="0"/>
              <a:t>Global militaries are the world's largest institutional consumers of oil, and war accelerates climate breakdown, destroying ecosystems and diverting critical resources. </a:t>
            </a:r>
            <a:br>
              <a:rPr lang="en-US" dirty="0"/>
            </a:br>
            <a:br>
              <a:rPr lang="en-US" dirty="0"/>
            </a:br>
            <a:r>
              <a:rPr lang="en-US" dirty="0"/>
              <a:t>The AUKUS Opportunity Cost is stark: $368 billion spent on nuclear submarines is money stolen from the renewable energy revolution. </a:t>
            </a:r>
            <a:br>
              <a:rPr lang="en-US" dirty="0"/>
            </a:br>
            <a:br>
              <a:rPr lang="en-US" dirty="0"/>
            </a:br>
            <a:r>
              <a:rPr lang="en-US" dirty="0"/>
              <a:t>We have a clear choice: an arms race or a livable planet. </a:t>
            </a:r>
            <a:br>
              <a:rPr lang="en-US" dirty="0"/>
            </a:br>
            <a:br>
              <a:rPr lang="en-US" dirty="0"/>
            </a:br>
            <a:r>
              <a:rPr lang="en-US" dirty="0"/>
              <a:t>The greatest threat to Australia is not a foreign power; it is the climate crisis itself. Security means funding disaster resilience and climate action, not foreign wars. </a:t>
            </a:r>
            <a:br>
              <a:rPr lang="en-US" dirty="0"/>
            </a:br>
            <a:br>
              <a:rPr lang="en-US" dirty="0"/>
            </a:br>
            <a:r>
              <a:rPr lang="en-US" dirty="0"/>
              <a:t>Our proposals integrate peace and resource reallocation because you cannot have environmental security without peace. Now, let's look at how we measure the impact of this ambitious campaign.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currently committing $368 billion to the AUKUS submarine deal, a massive expenditure that fuels regional tension. </a:t>
            </a:r>
            <a:br>
              <a:rPr lang="en-US" dirty="0"/>
            </a:br>
            <a:br>
              <a:rPr lang="en-US" dirty="0"/>
            </a:br>
            <a:r>
              <a:rPr lang="en-US" dirty="0"/>
              <a:t>We must redirect that money to genuine security that comes from social well-being and environmental stability. </a:t>
            </a:r>
            <a:br>
              <a:rPr lang="en-US" dirty="0"/>
            </a:br>
            <a:br>
              <a:rPr lang="en-US" dirty="0"/>
            </a:br>
            <a:r>
              <a:rPr lang="en-US" dirty="0"/>
              <a:t>Imagine what we could do if we invested that funding in public healthcare, free education, or urgent climate action and renewable energy. </a:t>
            </a:r>
            <a:br>
              <a:rPr lang="en-US" dirty="0"/>
            </a:br>
            <a:br>
              <a:rPr lang="en-US" dirty="0"/>
            </a:br>
            <a:r>
              <a:rPr lang="en-US" dirty="0"/>
              <a:t>Security doesn't come from </a:t>
            </a:r>
            <a:r>
              <a:rPr lang="en-US" dirty="0" err="1"/>
              <a:t>fuelling</a:t>
            </a:r>
            <a:r>
              <a:rPr lang="en-US" dirty="0"/>
              <a:t> an arms race; it comes from ensuring our citizens are healthy, educated, and housed. We must make an independent choice to prioritize resources for life, not for destruction. And that choice must be grounded in justice.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strengthening relationships extends far beyond just our internal movement. </a:t>
            </a:r>
            <a:br>
              <a:rPr lang="en-US" dirty="0"/>
            </a:br>
            <a:br>
              <a:rPr lang="en-US" dirty="0"/>
            </a:br>
            <a:r>
              <a:rPr lang="en-US" dirty="0"/>
              <a:t>We need to focus on four key areas to achieve systemic change. </a:t>
            </a:r>
            <a:br>
              <a:rPr lang="en-US" dirty="0"/>
            </a:br>
            <a:br>
              <a:rPr lang="en-US" dirty="0"/>
            </a:br>
            <a:r>
              <a:rPr lang="en-US" dirty="0"/>
              <a:t>First, we must enhance Australia's international role by actively participating in global peace agencies, offering a positive vision for the future. </a:t>
            </a:r>
            <a:br>
              <a:rPr lang="en-US" dirty="0"/>
            </a:br>
            <a:br>
              <a:rPr lang="en-US" dirty="0"/>
            </a:br>
            <a:r>
              <a:rPr lang="en-US" dirty="0"/>
              <a:t>Second, we must commit to long-term systemic change, working within existing frameworks to ensure lasting peace, not just temporary fixes. </a:t>
            </a:r>
            <a:br>
              <a:rPr lang="en-US" dirty="0"/>
            </a:br>
            <a:br>
              <a:rPr lang="en-US" dirty="0"/>
            </a:br>
            <a:r>
              <a:rPr lang="en-US" dirty="0"/>
              <a:t>Third, social cohesion is vital; we must address historical conflicts and value differences at home to be a credible partner abroad. </a:t>
            </a:r>
            <a:br>
              <a:rPr lang="en-US" dirty="0"/>
            </a:br>
            <a:br>
              <a:rPr lang="en-US" dirty="0"/>
            </a:br>
            <a:r>
              <a:rPr lang="en-US" dirty="0"/>
              <a:t>Finally, we must move towards an independent Australian defense posture, de-escalating regional tensions by shifting away from a US-led offensive strategy. This holistic approach to peace is what can truly unite our nation.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laid out the vision, and the strategy, and now it's time for every person to act. </a:t>
            </a:r>
            <a:br>
              <a:rPr lang="en-US" dirty="0"/>
            </a:br>
            <a:br>
              <a:rPr lang="en-US" dirty="0"/>
            </a:br>
            <a:r>
              <a:rPr lang="en-US" dirty="0"/>
              <a:t>The 125th anniversary of our Parliament is a unique, unrepeatable opportunity to change the course of Australian foreign policy. </a:t>
            </a:r>
            <a:br>
              <a:rPr lang="en-US" dirty="0"/>
            </a:br>
            <a:br>
              <a:rPr lang="en-US" dirty="0"/>
            </a:br>
            <a:r>
              <a:rPr lang="en-US" dirty="0"/>
              <a:t>First, Join the Campaign by connecting with your local IPAN group; we need boots on the ground building the coalition in every community. </a:t>
            </a:r>
            <a:br>
              <a:rPr lang="en-US" dirty="0"/>
            </a:br>
            <a:br>
              <a:rPr lang="en-US" dirty="0"/>
            </a:br>
            <a:r>
              <a:rPr lang="en-US" dirty="0"/>
              <a:t>Second, Contact Your MP and demand that Peace becomes a lens thought which all policy is evaluated</a:t>
            </a:r>
            <a:br>
              <a:rPr lang="en-US" dirty="0"/>
            </a:br>
            <a:br>
              <a:rPr lang="en-US" dirty="0"/>
            </a:br>
            <a:r>
              <a:rPr lang="en-US" dirty="0"/>
              <a:t>Third, and most importantly, Mobilize for May 9th, 2026. Organize and attend the anniversary events in your capital city to show the government that the public demands peace. Visit mpap.au today to get started.</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Peace is the single issue that can unite Australia because it is a vision all Australians can aspire to. </a:t>
            </a:r>
            <a:br>
              <a:rPr lang="en-US" dirty="0"/>
            </a:br>
            <a:br>
              <a:rPr lang="en-US" dirty="0"/>
            </a:br>
            <a:r>
              <a:rPr lang="en-US" dirty="0"/>
              <a:t>Most people inherently see peace as a worthy objective; they just need to believe it is achievable and relevant to their lives. </a:t>
            </a:r>
            <a:br>
              <a:rPr lang="en-US" dirty="0"/>
            </a:br>
            <a:br>
              <a:rPr lang="en-US" dirty="0"/>
            </a:br>
            <a:r>
              <a:rPr lang="en-US" dirty="0"/>
              <a:t>By focusing on peace, we harness this inherent desire and reinforce what unites us rather than what divides us politically or socially. </a:t>
            </a:r>
            <a:br>
              <a:rPr lang="en-US" dirty="0"/>
            </a:br>
            <a:br>
              <a:rPr lang="en-US" dirty="0"/>
            </a:br>
            <a:r>
              <a:rPr lang="en-US" dirty="0"/>
              <a:t>This campaign brings leaders from diverse backgrounds—from unions to faith groups to environmentalists—into a united approach. </a:t>
            </a:r>
            <a:br>
              <a:rPr lang="en-US" dirty="0"/>
            </a:br>
            <a:br>
              <a:rPr lang="en-US" dirty="0"/>
            </a:br>
            <a:r>
              <a:rPr lang="en-US" dirty="0"/>
              <a:t>As the quote says, "Peace as an objective helps unite our nation and our region." This shared vision gives us the necessary foundation to launch a major, unifying campaign.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campaign is about more than just policy; it's about reclaiming our history and shaping a truly independent future for Australia. </a:t>
            </a:r>
            <a:br>
              <a:rPr lang="en-US" dirty="0"/>
            </a:br>
            <a:br>
              <a:rPr lang="en-US" dirty="0"/>
            </a:br>
            <a:r>
              <a:rPr lang="en-US" dirty="0"/>
              <a:t>The 125th Anniversary gives us the perfect platform to demand that our government makes peace a priority. We have the chance to redirect billions from destruction to life, to assert genuine sovereignty, and to build a nation that leads with diplomacy, not militarism. </a:t>
            </a:r>
            <a:br>
              <a:rPr lang="en-US" dirty="0"/>
            </a:br>
            <a:br>
              <a:rPr lang="en-US" dirty="0"/>
            </a:br>
            <a:r>
              <a:rPr lang="en-US" dirty="0"/>
              <a:t>Support this step towards an Independent and Peaceful Australia. </a:t>
            </a:r>
            <a:br>
              <a:rPr lang="en-US" dirty="0"/>
            </a:br>
            <a:br>
              <a:rPr lang="en-US" dirty="0"/>
            </a:br>
            <a:r>
              <a:rPr lang="en-US" dirty="0"/>
              <a:t>Let's build a peaceful future together. </a:t>
            </a:r>
          </a:p>
          <a:p>
            <a:r>
              <a:rPr lang="en-US" dirty="0"/>
              <a:t>Thank you.</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4" name="Text 0"/>
          <p:cNvSpPr/>
          <p:nvPr/>
        </p:nvSpPr>
        <p:spPr>
          <a:xfrm>
            <a:off x="2647122" y="1143000"/>
            <a:ext cx="3849756" cy="466130"/>
          </a:xfrm>
          <a:prstGeom prst="rect">
            <a:avLst/>
          </a:prstGeom>
          <a:noFill/>
          <a:ln/>
        </p:spPr>
        <p:txBody>
          <a:bodyPr wrap="none" lIns="0" tIns="0" rIns="0" bIns="0" rtlCol="0" anchor="t">
            <a:spAutoFit/>
          </a:bodyPr>
          <a:lstStyle/>
          <a:p>
            <a:pPr marL="0" indent="0" algn="ctr">
              <a:lnSpc>
                <a:spcPts val="3200"/>
              </a:lnSpc>
              <a:buNone/>
            </a:pPr>
            <a:r>
              <a:rPr lang="en-US" sz="2800" b="1">
                <a:solidFill>
                  <a:srgbClr val="1A1A1A"/>
                </a:solidFill>
              </a:rPr>
              <a:t>Make Peace a Priority</a:t>
            </a:r>
            <a:endParaRPr lang="en-US" sz="2436"/>
          </a:p>
        </p:txBody>
      </p:sp>
      <p:sp>
        <p:nvSpPr>
          <p:cNvPr id="5" name="Text 1"/>
          <p:cNvSpPr/>
          <p:nvPr/>
        </p:nvSpPr>
        <p:spPr>
          <a:xfrm>
            <a:off x="2875192" y="1752005"/>
            <a:ext cx="3393588" cy="312539"/>
          </a:xfrm>
          <a:prstGeom prst="rect">
            <a:avLst/>
          </a:prstGeom>
          <a:noFill/>
          <a:ln/>
        </p:spPr>
        <p:txBody>
          <a:bodyPr wrap="none" lIns="0" tIns="0" rIns="0" bIns="0" rtlCol="0" anchor="t">
            <a:spAutoFit/>
          </a:bodyPr>
          <a:lstStyle/>
          <a:p>
            <a:pPr marL="0" indent="0" algn="ctr">
              <a:lnSpc>
                <a:spcPts val="2200"/>
              </a:lnSpc>
              <a:buNone/>
            </a:pPr>
            <a:r>
              <a:rPr lang="en-US" sz="1900">
                <a:solidFill>
                  <a:srgbClr val="555555"/>
                </a:solidFill>
              </a:rPr>
              <a:t>A National Campaign Initiated by</a:t>
            </a:r>
            <a:endParaRPr lang="en-US" sz="1704"/>
          </a:p>
        </p:txBody>
      </p:sp>
      <p:sp>
        <p:nvSpPr>
          <p:cNvPr id="9" name="Text 5"/>
          <p:cNvSpPr/>
          <p:nvPr/>
        </p:nvSpPr>
        <p:spPr>
          <a:xfrm>
            <a:off x="1714500" y="4363045"/>
            <a:ext cx="5715000" cy="771525"/>
          </a:xfrm>
          <a:prstGeom prst="rect">
            <a:avLst/>
          </a:prstGeom>
          <a:noFill/>
          <a:ln/>
        </p:spPr>
        <p:txBody>
          <a:bodyPr wrap="square" lIns="0" tIns="0" rIns="0" bIns="0" rtlCol="0" anchor="t">
            <a:spAutoFit/>
          </a:bodyPr>
          <a:lstStyle/>
          <a:p>
            <a:pPr marL="0" indent="0" algn="ctr">
              <a:lnSpc>
                <a:spcPts val="2000"/>
              </a:lnSpc>
              <a:buNone/>
            </a:pPr>
            <a:r>
              <a:rPr lang="en-US" sz="1400">
                <a:solidFill>
                  <a:srgbClr val="333333"/>
                </a:solidFill>
              </a:rPr>
              <a:t>Building on decades of advocacy, IPAN provides the national coordination, credibility, and network foundation for this unified campaign.</a:t>
            </a:r>
            <a:endParaRPr lang="en-US" sz="1269"/>
          </a:p>
        </p:txBody>
      </p:sp>
      <p:pic>
        <p:nvPicPr>
          <p:cNvPr id="13" name="Picture 12" descr="A blue background with white text&#10;&#10;AI-generated content may be incorrect.">
            <a:extLst>
              <a:ext uri="{FF2B5EF4-FFF2-40B4-BE49-F238E27FC236}">
                <a16:creationId xmlns:a16="http://schemas.microsoft.com/office/drawing/2014/main" id="{484B24B2-EC1E-CCB9-0634-3DC2182E30F7}"/>
              </a:ext>
            </a:extLst>
          </p:cNvPr>
          <p:cNvPicPr>
            <a:picLocks noChangeAspect="1"/>
          </p:cNvPicPr>
          <p:nvPr/>
        </p:nvPicPr>
        <p:blipFill>
          <a:blip r:embed="rId3"/>
          <a:stretch>
            <a:fillRect/>
          </a:stretch>
        </p:blipFill>
        <p:spPr>
          <a:xfrm>
            <a:off x="968542" y="2238270"/>
            <a:ext cx="7325747" cy="149563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744273"/>
          </a:xfrm>
          <a:prstGeom prst="rect">
            <a:avLst/>
          </a:prstGeom>
        </p:spPr>
      </p:pic>
      <p:sp>
        <p:nvSpPr>
          <p:cNvPr id="4" name="Shape 0"/>
          <p:cNvSpPr/>
          <p:nvPr/>
        </p:nvSpPr>
        <p:spPr>
          <a:xfrm>
            <a:off x="0" y="0"/>
            <a:ext cx="9144000" cy="714375"/>
          </a:xfrm>
          <a:prstGeom prst="rect">
            <a:avLst/>
          </a:prstGeom>
          <a:solidFill>
            <a:srgbClr val="0055A4"/>
          </a:solidFill>
          <a:ln/>
        </p:spPr>
        <p:txBody>
          <a:bodyPr/>
          <a:lstStyle/>
          <a:p>
            <a:pPr algn="l"/>
            <a:endParaRPr lang="en-AU"/>
          </a:p>
        </p:txBody>
      </p:sp>
      <p:sp>
        <p:nvSpPr>
          <p:cNvPr id="5" name="Text 1"/>
          <p:cNvSpPr/>
          <p:nvPr/>
        </p:nvSpPr>
        <p:spPr>
          <a:xfrm>
            <a:off x="2623714" y="152698"/>
            <a:ext cx="3251829" cy="408980"/>
          </a:xfrm>
          <a:prstGeom prst="rect">
            <a:avLst/>
          </a:prstGeom>
          <a:noFill/>
          <a:ln/>
        </p:spPr>
        <p:txBody>
          <a:bodyPr wrap="none" lIns="0" tIns="0" rIns="0" bIns="0" rtlCol="0" anchor="t">
            <a:spAutoFit/>
          </a:bodyPr>
          <a:lstStyle/>
          <a:p>
            <a:pPr marL="0" indent="0" algn="ctr">
              <a:lnSpc>
                <a:spcPts val="2800"/>
              </a:lnSpc>
              <a:buNone/>
            </a:pPr>
            <a:r>
              <a:rPr lang="en-US" sz="2400" b="1">
                <a:solidFill>
                  <a:srgbClr val="F5F5F0"/>
                </a:solidFill>
              </a:rPr>
              <a:t>Make Peace a Priority</a:t>
            </a:r>
            <a:endParaRPr lang="en-US" sz="2121"/>
          </a:p>
        </p:txBody>
      </p:sp>
      <p:sp>
        <p:nvSpPr>
          <p:cNvPr id="6" name="Text 2"/>
          <p:cNvSpPr/>
          <p:nvPr/>
        </p:nvSpPr>
        <p:spPr>
          <a:xfrm>
            <a:off x="428625" y="1143000"/>
            <a:ext cx="8286750" cy="1089422"/>
          </a:xfrm>
          <a:prstGeom prst="rect">
            <a:avLst/>
          </a:prstGeom>
          <a:noFill/>
          <a:ln/>
        </p:spPr>
        <p:txBody>
          <a:bodyPr wrap="square" lIns="0" tIns="0" rIns="0" bIns="0" rtlCol="0" anchor="t">
            <a:spAutoFit/>
          </a:bodyPr>
          <a:lstStyle/>
          <a:p>
            <a:pPr marL="0" indent="0" algn="ctr">
              <a:lnSpc>
                <a:spcPts val="3800"/>
              </a:lnSpc>
              <a:buNone/>
            </a:pPr>
            <a:r>
              <a:rPr lang="en-US" sz="3200" b="1" kern="0" spc="1">
                <a:solidFill>
                  <a:srgbClr val="D9381E"/>
                </a:solidFill>
              </a:rPr>
              <a:t>Choose Diplomacy Over Destruction</a:t>
            </a:r>
            <a:endParaRPr lang="en-US" sz="2862"/>
          </a:p>
        </p:txBody>
      </p:sp>
      <p:sp>
        <p:nvSpPr>
          <p:cNvPr id="7" name="Text 3"/>
          <p:cNvSpPr/>
          <p:nvPr/>
        </p:nvSpPr>
        <p:spPr>
          <a:xfrm>
            <a:off x="1000125" y="2446734"/>
            <a:ext cx="7143750" cy="840088"/>
          </a:xfrm>
          <a:prstGeom prst="rect">
            <a:avLst/>
          </a:prstGeom>
          <a:noFill/>
          <a:ln/>
        </p:spPr>
        <p:txBody>
          <a:bodyPr wrap="square" lIns="0" tIns="0" rIns="0" bIns="0" rtlCol="0" anchor="t">
            <a:spAutoFit/>
          </a:bodyPr>
          <a:lstStyle/>
          <a:p>
            <a:pPr marL="0" indent="0" algn="ctr">
              <a:lnSpc>
                <a:spcPts val="2200"/>
              </a:lnSpc>
              <a:buNone/>
            </a:pPr>
            <a:r>
              <a:rPr lang="en-US" sz="1700">
                <a:solidFill>
                  <a:srgbClr val="333333"/>
                </a:solidFill>
              </a:rPr>
              <a:t>Transform Australia's approach to international relations by institutionalising peace as the central organising principle of our foreign policy.</a:t>
            </a:r>
            <a:endParaRPr lang="en-US" sz="1486"/>
          </a:p>
        </p:txBody>
      </p:sp>
      <p:sp>
        <p:nvSpPr>
          <p:cNvPr id="8" name="Shape 4"/>
          <p:cNvSpPr/>
          <p:nvPr/>
        </p:nvSpPr>
        <p:spPr>
          <a:xfrm>
            <a:off x="1357313" y="3715448"/>
            <a:ext cx="6429375" cy="1600200"/>
          </a:xfrm>
          <a:prstGeom prst="rect">
            <a:avLst/>
          </a:prstGeom>
          <a:solidFill>
            <a:srgbClr val="FFFFFF"/>
          </a:solidFill>
          <a:ln/>
        </p:spPr>
        <p:txBody>
          <a:bodyPr/>
          <a:lstStyle/>
          <a:p>
            <a:pPr algn="l"/>
            <a:endParaRPr lang="en-AU"/>
          </a:p>
        </p:txBody>
      </p:sp>
      <p:sp>
        <p:nvSpPr>
          <p:cNvPr id="9" name="Shape 5"/>
          <p:cNvSpPr/>
          <p:nvPr/>
        </p:nvSpPr>
        <p:spPr>
          <a:xfrm>
            <a:off x="1357313" y="3715448"/>
            <a:ext cx="57150" cy="1600200"/>
          </a:xfrm>
          <a:prstGeom prst="rect">
            <a:avLst/>
          </a:prstGeom>
          <a:solidFill>
            <a:srgbClr val="0055A4"/>
          </a:solidFill>
          <a:ln/>
        </p:spPr>
        <p:txBody>
          <a:bodyPr/>
          <a:lstStyle/>
          <a:p>
            <a:pPr algn="l"/>
            <a:endParaRPr lang="en-AU"/>
          </a:p>
        </p:txBody>
      </p:sp>
      <p:sp>
        <p:nvSpPr>
          <p:cNvPr id="10" name="Text 6"/>
          <p:cNvSpPr/>
          <p:nvPr/>
        </p:nvSpPr>
        <p:spPr>
          <a:xfrm>
            <a:off x="1500188" y="3572573"/>
            <a:ext cx="205187" cy="778669"/>
          </a:xfrm>
          <a:prstGeom prst="rect">
            <a:avLst/>
          </a:prstGeom>
          <a:noFill/>
          <a:ln/>
        </p:spPr>
        <p:txBody>
          <a:bodyPr wrap="none" lIns="0" tIns="0" rIns="0" bIns="0" rtlCol="0" anchor="t">
            <a:spAutoFit/>
          </a:bodyPr>
          <a:lstStyle/>
          <a:p>
            <a:pPr marL="0" indent="0" algn="ctr">
              <a:lnSpc>
                <a:spcPts val="5400"/>
              </a:lnSpc>
              <a:buNone/>
            </a:pPr>
            <a:r>
              <a:rPr lang="en-US" sz="5000">
                <a:solidFill>
                  <a:srgbClr val="D9381E">
                    <a:alpha val="30000"/>
                  </a:srgbClr>
                </a:solidFill>
              </a:rPr>
              <a:t>“</a:t>
            </a:r>
            <a:endParaRPr lang="en-US" sz="4410"/>
          </a:p>
        </p:txBody>
      </p:sp>
      <p:sp>
        <p:nvSpPr>
          <p:cNvPr id="11" name="Text 7"/>
          <p:cNvSpPr/>
          <p:nvPr/>
        </p:nvSpPr>
        <p:spPr>
          <a:xfrm>
            <a:off x="1785938" y="4001198"/>
            <a:ext cx="5572125" cy="1028700"/>
          </a:xfrm>
          <a:prstGeom prst="rect">
            <a:avLst/>
          </a:prstGeom>
          <a:noFill/>
          <a:ln/>
        </p:spPr>
        <p:txBody>
          <a:bodyPr wrap="square" lIns="0" tIns="0" rIns="0" bIns="0" rtlCol="0" anchor="t">
            <a:spAutoFit/>
          </a:bodyPr>
          <a:lstStyle/>
          <a:p>
            <a:pPr marL="0" indent="0" algn="ctr">
              <a:lnSpc>
                <a:spcPts val="2700"/>
              </a:lnSpc>
              <a:buNone/>
            </a:pPr>
            <a:r>
              <a:rPr lang="en-US" sz="1900" i="1">
                <a:solidFill>
                  <a:srgbClr val="0055A4"/>
                </a:solidFill>
              </a:rPr>
              <a:t>Peace is not merely the absence of war, but the presence of justice, cooperation, and security for all nations.</a:t>
            </a:r>
            <a:endParaRPr lang="en-US" sz="1704"/>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4" name="Shape 0"/>
          <p:cNvSpPr/>
          <p:nvPr/>
        </p:nvSpPr>
        <p:spPr>
          <a:xfrm>
            <a:off x="0" y="0"/>
            <a:ext cx="9144000" cy="714375"/>
          </a:xfrm>
          <a:prstGeom prst="rect">
            <a:avLst/>
          </a:prstGeom>
          <a:solidFill>
            <a:srgbClr val="0055A4"/>
          </a:solidFill>
          <a:ln/>
        </p:spPr>
        <p:txBody>
          <a:bodyPr/>
          <a:lstStyle/>
          <a:p>
            <a:pPr algn="l"/>
            <a:endParaRPr lang="en-AU"/>
          </a:p>
        </p:txBody>
      </p:sp>
      <p:sp>
        <p:nvSpPr>
          <p:cNvPr id="5" name="Text 1"/>
          <p:cNvSpPr/>
          <p:nvPr/>
        </p:nvSpPr>
        <p:spPr>
          <a:xfrm>
            <a:off x="0" y="0"/>
            <a:ext cx="9144000" cy="714375"/>
          </a:xfrm>
          <a:prstGeom prst="rect">
            <a:avLst/>
          </a:prstGeom>
          <a:noFill/>
          <a:ln/>
        </p:spPr>
        <p:txBody>
          <a:bodyPr wrap="square" lIns="510286" tIns="0" rIns="0" bIns="0" rtlCol="0" anchor="t">
            <a:spAutoFit/>
          </a:bodyPr>
          <a:lstStyle/>
          <a:p>
            <a:pPr marL="0" indent="0" algn="l">
              <a:lnSpc>
                <a:spcPts val="2800"/>
              </a:lnSpc>
              <a:buNone/>
            </a:pPr>
            <a:r>
              <a:rPr lang="en-US" sz="2400" b="1">
                <a:solidFill>
                  <a:srgbClr val="F5F5F0"/>
                </a:solidFill>
              </a:rPr>
              <a:t>The Challenge of Fragmentation</a:t>
            </a:r>
            <a:endParaRPr lang="en-US" sz="2121"/>
          </a:p>
        </p:txBody>
      </p:sp>
      <p:sp>
        <p:nvSpPr>
          <p:cNvPr id="6" name="Shape 2"/>
          <p:cNvSpPr/>
          <p:nvPr/>
        </p:nvSpPr>
        <p:spPr>
          <a:xfrm>
            <a:off x="1000125" y="1317324"/>
            <a:ext cx="7143750" cy="1908777"/>
          </a:xfrm>
          <a:prstGeom prst="rect">
            <a:avLst/>
          </a:prstGeom>
          <a:solidFill>
            <a:srgbClr val="F5F5F0">
              <a:alpha val="90000"/>
            </a:srgbClr>
          </a:solidFill>
          <a:ln/>
        </p:spPr>
        <p:txBody>
          <a:bodyPr/>
          <a:lstStyle/>
          <a:p>
            <a:pPr algn="l"/>
            <a:endParaRPr lang="en-AU"/>
          </a:p>
        </p:txBody>
      </p:sp>
      <p:sp>
        <p:nvSpPr>
          <p:cNvPr id="7" name="Text 3"/>
          <p:cNvSpPr/>
          <p:nvPr/>
        </p:nvSpPr>
        <p:spPr>
          <a:xfrm>
            <a:off x="1000125" y="1317324"/>
            <a:ext cx="7143750" cy="1908777"/>
          </a:xfrm>
          <a:prstGeom prst="rect">
            <a:avLst/>
          </a:prstGeom>
          <a:noFill/>
          <a:ln/>
        </p:spPr>
        <p:txBody>
          <a:bodyPr wrap="square" lIns="340233" tIns="340233" rIns="340233" bIns="340233" rtlCol="0" anchor="t">
            <a:spAutoFit/>
          </a:bodyPr>
          <a:lstStyle/>
          <a:p>
            <a:pPr marL="0" indent="0" algn="ctr">
              <a:lnSpc>
                <a:spcPts val="3500"/>
              </a:lnSpc>
              <a:buNone/>
            </a:pPr>
            <a:r>
              <a:rPr lang="en-US" sz="2900">
                <a:solidFill>
                  <a:srgbClr val="1A1A1A"/>
                </a:solidFill>
              </a:rPr>
              <a:t>"There is probably more than a million people all working towards peace - but they are all in </a:t>
            </a:r>
            <a:r>
              <a:rPr lang="en-US" sz="2800" b="1">
                <a:solidFill>
                  <a:srgbClr val="1A1A1A"/>
                </a:solidFill>
              </a:rPr>
              <a:t>silos</a:t>
            </a:r>
            <a:r>
              <a:rPr lang="en-US" sz="2900">
                <a:solidFill>
                  <a:srgbClr val="1A1A1A"/>
                </a:solidFill>
              </a:rPr>
              <a:t>."</a:t>
            </a:r>
            <a:endParaRPr lang="en-US" sz="2592"/>
          </a:p>
        </p:txBody>
      </p:sp>
      <p:sp>
        <p:nvSpPr>
          <p:cNvPr id="8" name="Text 4"/>
          <p:cNvSpPr/>
          <p:nvPr/>
        </p:nvSpPr>
        <p:spPr>
          <a:xfrm>
            <a:off x="3709141" y="3368976"/>
            <a:ext cx="1725718" cy="312539"/>
          </a:xfrm>
          <a:prstGeom prst="rect">
            <a:avLst/>
          </a:prstGeom>
          <a:noFill/>
          <a:ln/>
        </p:spPr>
        <p:txBody>
          <a:bodyPr wrap="none" lIns="0" tIns="0" rIns="0" bIns="0" rtlCol="0" anchor="t">
            <a:spAutoFit/>
          </a:bodyPr>
          <a:lstStyle/>
          <a:p>
            <a:pPr marL="0" indent="0" algn="l">
              <a:lnSpc>
                <a:spcPts val="2200"/>
              </a:lnSpc>
              <a:buNone/>
            </a:pPr>
            <a:r>
              <a:rPr lang="en-US" sz="1800" b="1">
                <a:solidFill>
                  <a:srgbClr val="D9381E"/>
                </a:solidFill>
              </a:rPr>
              <a:t>— Joe Camilleri</a:t>
            </a:r>
            <a:endParaRPr lang="en-US" sz="1602"/>
          </a:p>
        </p:txBody>
      </p:sp>
      <p:sp>
        <p:nvSpPr>
          <p:cNvPr id="9" name="Text 5"/>
          <p:cNvSpPr/>
          <p:nvPr/>
        </p:nvSpPr>
        <p:spPr>
          <a:xfrm>
            <a:off x="3048065" y="4110140"/>
            <a:ext cx="3047842" cy="401713"/>
          </a:xfrm>
          <a:prstGeom prst="rect">
            <a:avLst/>
          </a:prstGeom>
          <a:noFill/>
          <a:ln/>
        </p:spPr>
        <p:txBody>
          <a:bodyPr wrap="square" lIns="0" tIns="170053" rIns="0" bIns="0" rtlCol="0" anchor="t">
            <a:spAutoFit/>
          </a:bodyPr>
          <a:lstStyle/>
          <a:p>
            <a:pPr marL="0" indent="0" algn="l">
              <a:lnSpc>
                <a:spcPts val="1900"/>
              </a:lnSpc>
              <a:buNone/>
            </a:pPr>
            <a:endParaRPr lang="en-US" sz="1397"/>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5" name="Text 1"/>
          <p:cNvSpPr/>
          <p:nvPr/>
        </p:nvSpPr>
        <p:spPr>
          <a:xfrm>
            <a:off x="0" y="0"/>
            <a:ext cx="9144000" cy="359073"/>
          </a:xfrm>
          <a:prstGeom prst="rect">
            <a:avLst/>
          </a:prstGeom>
          <a:noFill/>
          <a:ln/>
        </p:spPr>
        <p:txBody>
          <a:bodyPr wrap="square" lIns="510286" tIns="0" rIns="0" bIns="0" rtlCol="0" anchor="t">
            <a:spAutoFit/>
          </a:bodyPr>
          <a:lstStyle/>
          <a:p>
            <a:pPr marL="0" indent="0" algn="l">
              <a:lnSpc>
                <a:spcPts val="2800"/>
              </a:lnSpc>
              <a:buNone/>
            </a:pPr>
            <a:r>
              <a:rPr lang="en-US" sz="2400" b="1">
                <a:solidFill>
                  <a:srgbClr val="F5F5F0"/>
                </a:solidFill>
              </a:rPr>
              <a:t>From Vision to Action</a:t>
            </a:r>
            <a:endParaRPr lang="en-US" sz="2121"/>
          </a:p>
        </p:txBody>
      </p:sp>
      <p:sp>
        <p:nvSpPr>
          <p:cNvPr id="6" name="Text 2"/>
          <p:cNvSpPr/>
          <p:nvPr/>
        </p:nvSpPr>
        <p:spPr>
          <a:xfrm>
            <a:off x="428625" y="1214465"/>
            <a:ext cx="4543425" cy="1320115"/>
          </a:xfrm>
          <a:prstGeom prst="rect">
            <a:avLst/>
          </a:prstGeom>
          <a:noFill/>
          <a:ln/>
        </p:spPr>
        <p:txBody>
          <a:bodyPr wrap="square" lIns="0" tIns="0" rIns="0" bIns="0" rtlCol="0" anchor="t">
            <a:spAutoFit/>
          </a:bodyPr>
          <a:lstStyle/>
          <a:p>
            <a:pPr marL="0" indent="0" algn="l">
              <a:lnSpc>
                <a:spcPts val="3500"/>
              </a:lnSpc>
              <a:buNone/>
            </a:pPr>
            <a:r>
              <a:rPr lang="en-US" sz="3200" b="1">
                <a:solidFill>
                  <a:srgbClr val="1A1A1A"/>
                </a:solidFill>
              </a:rPr>
              <a:t>The 125th Anniversary: 
 A </a:t>
            </a:r>
            <a:r>
              <a:rPr lang="en-US" sz="3200" b="1">
                <a:solidFill>
                  <a:srgbClr val="D9381E"/>
                </a:solidFill>
              </a:rPr>
              <a:t>Vehicle</a:t>
            </a:r>
            <a:r>
              <a:rPr lang="en-US" sz="3200" b="1">
                <a:solidFill>
                  <a:srgbClr val="1A1A1A"/>
                </a:solidFill>
              </a:rPr>
              <a:t> for Unity</a:t>
            </a:r>
            <a:endParaRPr lang="en-US" sz="2862"/>
          </a:p>
        </p:txBody>
      </p:sp>
      <p:sp>
        <p:nvSpPr>
          <p:cNvPr id="7" name="Text 3"/>
          <p:cNvSpPr/>
          <p:nvPr/>
        </p:nvSpPr>
        <p:spPr>
          <a:xfrm>
            <a:off x="428625" y="2748893"/>
            <a:ext cx="4543425" cy="1115562"/>
          </a:xfrm>
          <a:prstGeom prst="rect">
            <a:avLst/>
          </a:prstGeom>
          <a:noFill/>
          <a:ln/>
        </p:spPr>
        <p:txBody>
          <a:bodyPr wrap="square" lIns="0" tIns="0" rIns="0" bIns="0" rtlCol="0" anchor="t">
            <a:spAutoFit/>
          </a:bodyPr>
          <a:lstStyle/>
          <a:p>
            <a:pPr>
              <a:lnSpc>
                <a:spcPts val="2200"/>
              </a:lnSpc>
            </a:pPr>
            <a:r>
              <a:rPr lang="en-US" sz="1700">
                <a:solidFill>
                  <a:srgbClr val="555555"/>
                </a:solidFill>
              </a:rPr>
              <a:t>This campaign provides a concrete vehicle for all peace and environmental groups to unite under an overarching umbrella – focusing on </a:t>
            </a:r>
            <a:r>
              <a:rPr lang="en-US" sz="1600">
                <a:solidFill>
                  <a:srgbClr val="555555"/>
                </a:solidFill>
              </a:rPr>
              <a:t>a single, historic moment.</a:t>
            </a:r>
            <a:endParaRPr lang="en-US" sz="1486"/>
          </a:p>
        </p:txBody>
      </p:sp>
      <p:sp>
        <p:nvSpPr>
          <p:cNvPr id="8" name="Text 4"/>
          <p:cNvSpPr/>
          <p:nvPr/>
        </p:nvSpPr>
        <p:spPr>
          <a:xfrm>
            <a:off x="428625" y="3803293"/>
            <a:ext cx="4543425" cy="269176"/>
          </a:xfrm>
          <a:prstGeom prst="rect">
            <a:avLst/>
          </a:prstGeom>
          <a:noFill/>
          <a:ln/>
        </p:spPr>
        <p:txBody>
          <a:bodyPr wrap="square" lIns="0" tIns="0" rIns="0" bIns="0" rtlCol="0" anchor="t">
            <a:spAutoFit/>
          </a:bodyPr>
          <a:lstStyle/>
          <a:p>
            <a:pPr marL="0" indent="0" algn="l">
              <a:lnSpc>
                <a:spcPts val="2200"/>
              </a:lnSpc>
              <a:buNone/>
            </a:pPr>
            <a:endParaRPr lang="en-US" sz="1486"/>
          </a:p>
        </p:txBody>
      </p:sp>
      <p:sp>
        <p:nvSpPr>
          <p:cNvPr id="9" name="Shape 5"/>
          <p:cNvSpPr/>
          <p:nvPr/>
        </p:nvSpPr>
        <p:spPr>
          <a:xfrm>
            <a:off x="5400675" y="1558956"/>
            <a:ext cx="3314700" cy="2739935"/>
          </a:xfrm>
          <a:prstGeom prst="rect">
            <a:avLst/>
          </a:prstGeom>
          <a:solidFill>
            <a:srgbClr val="0055A4"/>
          </a:solidFill>
          <a:ln/>
        </p:spPr>
        <p:txBody>
          <a:bodyPr/>
          <a:lstStyle/>
          <a:p>
            <a:pPr algn="l"/>
            <a:endParaRPr lang="en-AU"/>
          </a:p>
        </p:txBody>
      </p:sp>
      <p:sp>
        <p:nvSpPr>
          <p:cNvPr id="10" name="Text 6"/>
          <p:cNvSpPr/>
          <p:nvPr/>
        </p:nvSpPr>
        <p:spPr>
          <a:xfrm>
            <a:off x="6148983" y="2087594"/>
            <a:ext cx="1818056" cy="1234390"/>
          </a:xfrm>
          <a:prstGeom prst="rect">
            <a:avLst/>
          </a:prstGeom>
          <a:noFill/>
          <a:ln/>
        </p:spPr>
        <p:txBody>
          <a:bodyPr wrap="square" lIns="0" tIns="0" rIns="0" bIns="0" rtlCol="0" anchor="t">
            <a:spAutoFit/>
          </a:bodyPr>
          <a:lstStyle/>
          <a:p>
            <a:pPr marL="0" indent="0" algn="ctr">
              <a:lnSpc>
                <a:spcPts val="3200"/>
              </a:lnSpc>
              <a:buNone/>
            </a:pPr>
            <a:r>
              <a:rPr lang="en-US" sz="2800" b="1">
                <a:solidFill>
                  <a:srgbClr val="FFFFFF"/>
                </a:solidFill>
              </a:rPr>
              <a:t>Saturday
 9 May
 2026</a:t>
            </a:r>
            <a:endParaRPr lang="en-US" sz="2436"/>
          </a:p>
        </p:txBody>
      </p:sp>
      <p:sp>
        <p:nvSpPr>
          <p:cNvPr id="11" name="Text 7"/>
          <p:cNvSpPr/>
          <p:nvPr/>
        </p:nvSpPr>
        <p:spPr>
          <a:xfrm>
            <a:off x="5981635" y="3779183"/>
            <a:ext cx="2152752" cy="233958"/>
          </a:xfrm>
          <a:prstGeom prst="rect">
            <a:avLst/>
          </a:prstGeom>
          <a:noFill/>
          <a:ln/>
        </p:spPr>
        <p:txBody>
          <a:bodyPr wrap="none" lIns="0" tIns="0" rIns="0" bIns="0" rtlCol="0" anchor="t">
            <a:spAutoFit/>
          </a:bodyPr>
          <a:lstStyle/>
          <a:p>
            <a:pPr marL="0" indent="0" algn="ctr">
              <a:lnSpc>
                <a:spcPts val="1600"/>
              </a:lnSpc>
              <a:buNone/>
            </a:pPr>
            <a:r>
              <a:rPr lang="en-US" sz="1400">
                <a:solidFill>
                  <a:srgbClr val="FFFFFF">
                    <a:alpha val="90000"/>
                  </a:srgbClr>
                </a:solidFill>
              </a:rPr>
              <a:t>125 Years Since Federation</a:t>
            </a:r>
            <a:endParaRPr lang="en-US" sz="1269"/>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4" name="Shape 0"/>
          <p:cNvSpPr/>
          <p:nvPr/>
        </p:nvSpPr>
        <p:spPr>
          <a:xfrm>
            <a:off x="0" y="0"/>
            <a:ext cx="9144000" cy="714375"/>
          </a:xfrm>
          <a:prstGeom prst="rect">
            <a:avLst/>
          </a:prstGeom>
          <a:solidFill>
            <a:srgbClr val="0055A4"/>
          </a:solidFill>
          <a:ln/>
        </p:spPr>
        <p:txBody>
          <a:bodyPr/>
          <a:lstStyle/>
          <a:p>
            <a:pPr algn="l"/>
            <a:endParaRPr lang="en-AU"/>
          </a:p>
        </p:txBody>
      </p:sp>
      <p:sp>
        <p:nvSpPr>
          <p:cNvPr id="5" name="Text 1"/>
          <p:cNvSpPr/>
          <p:nvPr/>
        </p:nvSpPr>
        <p:spPr>
          <a:xfrm>
            <a:off x="0" y="0"/>
            <a:ext cx="9144000" cy="714375"/>
          </a:xfrm>
          <a:prstGeom prst="rect">
            <a:avLst/>
          </a:prstGeom>
          <a:noFill/>
          <a:ln/>
        </p:spPr>
        <p:txBody>
          <a:bodyPr wrap="square" lIns="510286" tIns="255143" rIns="0" bIns="0" rtlCol="0" anchor="t">
            <a:spAutoFit/>
          </a:bodyPr>
          <a:lstStyle/>
          <a:p>
            <a:pPr marL="0" indent="0" algn="l">
              <a:lnSpc>
                <a:spcPts val="2800"/>
              </a:lnSpc>
              <a:buNone/>
            </a:pPr>
            <a:r>
              <a:rPr lang="en-US" sz="2400" b="1">
                <a:solidFill>
                  <a:srgbClr val="F5F5F0"/>
                </a:solidFill>
              </a:rPr>
              <a:t>Historical Significance</a:t>
            </a:r>
            <a:endParaRPr lang="en-US" sz="2121"/>
          </a:p>
        </p:txBody>
      </p:sp>
      <p:sp>
        <p:nvSpPr>
          <p:cNvPr id="6" name="Text 2"/>
          <p:cNvSpPr/>
          <p:nvPr/>
        </p:nvSpPr>
        <p:spPr>
          <a:xfrm>
            <a:off x="428625" y="1071563"/>
            <a:ext cx="2619384" cy="350044"/>
          </a:xfrm>
          <a:prstGeom prst="rect">
            <a:avLst/>
          </a:prstGeom>
          <a:noFill/>
          <a:ln/>
        </p:spPr>
        <p:txBody>
          <a:bodyPr wrap="none" lIns="0" tIns="0" rIns="0" bIns="0" rtlCol="0" anchor="t">
            <a:spAutoFit/>
          </a:bodyPr>
          <a:lstStyle/>
          <a:p>
            <a:pPr marL="0" indent="0" algn="l">
              <a:lnSpc>
                <a:spcPts val="2400"/>
              </a:lnSpc>
              <a:buNone/>
            </a:pPr>
            <a:r>
              <a:rPr lang="en-US" sz="2000" b="1">
                <a:solidFill>
                  <a:srgbClr val="D9381E"/>
                </a:solidFill>
              </a:rPr>
              <a:t>9 May 1901</a:t>
            </a:r>
            <a:endParaRPr lang="en-US" sz="1808"/>
          </a:p>
        </p:txBody>
      </p:sp>
      <p:sp>
        <p:nvSpPr>
          <p:cNvPr id="7" name="Text 3"/>
          <p:cNvSpPr/>
          <p:nvPr/>
        </p:nvSpPr>
        <p:spPr>
          <a:xfrm>
            <a:off x="428625" y="1528763"/>
            <a:ext cx="2619384" cy="204295"/>
          </a:xfrm>
          <a:prstGeom prst="rect">
            <a:avLst/>
          </a:prstGeom>
          <a:noFill/>
          <a:ln/>
        </p:spPr>
        <p:txBody>
          <a:bodyPr wrap="none" lIns="0" tIns="0" rIns="0" bIns="0" rtlCol="0" anchor="t">
            <a:spAutoFit/>
          </a:bodyPr>
          <a:lstStyle/>
          <a:p>
            <a:pPr marL="0" indent="0" algn="l">
              <a:lnSpc>
                <a:spcPts val="1600"/>
              </a:lnSpc>
              <a:buNone/>
            </a:pPr>
            <a:r>
              <a:rPr lang="en-US" sz="1200" b="1">
                <a:solidFill>
                  <a:srgbClr val="1A1A1A"/>
                </a:solidFill>
              </a:rPr>
              <a:t>First Parliament Opens</a:t>
            </a:r>
            <a:endParaRPr lang="en-US" sz="1090"/>
          </a:p>
        </p:txBody>
      </p:sp>
      <p:pic>
        <p:nvPicPr>
          <p:cNvPr id="8" name="Image 1" descr="preencoded.png"/>
          <p:cNvPicPr>
            <a:picLocks noChangeAspect="1"/>
          </p:cNvPicPr>
          <p:nvPr/>
        </p:nvPicPr>
        <p:blipFill>
          <a:blip r:embed="rId4"/>
          <a:stretch>
            <a:fillRect/>
          </a:stretch>
        </p:blipFill>
        <p:spPr>
          <a:xfrm>
            <a:off x="428625" y="1875932"/>
            <a:ext cx="2619384" cy="1571625"/>
          </a:xfrm>
          <a:prstGeom prst="rect">
            <a:avLst/>
          </a:prstGeom>
        </p:spPr>
      </p:pic>
      <p:sp>
        <p:nvSpPr>
          <p:cNvPr id="9" name="Text 4"/>
          <p:cNvSpPr/>
          <p:nvPr/>
        </p:nvSpPr>
        <p:spPr>
          <a:xfrm>
            <a:off x="428625" y="3624365"/>
            <a:ext cx="2619384" cy="514350"/>
          </a:xfrm>
          <a:prstGeom prst="rect">
            <a:avLst/>
          </a:prstGeom>
          <a:noFill/>
          <a:ln/>
        </p:spPr>
        <p:txBody>
          <a:bodyPr wrap="square" lIns="0" tIns="0" rIns="0" bIns="0" rtlCol="0" anchor="t">
            <a:spAutoFit/>
          </a:bodyPr>
          <a:lstStyle/>
          <a:p>
            <a:pPr marL="0" indent="0" algn="l">
              <a:lnSpc>
                <a:spcPts val="1400"/>
              </a:lnSpc>
              <a:buNone/>
            </a:pPr>
            <a:r>
              <a:rPr lang="en-US" sz="900">
                <a:solidFill>
                  <a:srgbClr val="1A1A1A"/>
                </a:solidFill>
              </a:rPr>
              <a:t>Australia's first federal parliament met in the Exhibition Building in Melbourne, marking the birth of our democracy.</a:t>
            </a:r>
            <a:endParaRPr lang="en-US" sz="834"/>
          </a:p>
        </p:txBody>
      </p:sp>
      <p:sp>
        <p:nvSpPr>
          <p:cNvPr id="10" name="Text 5"/>
          <p:cNvSpPr/>
          <p:nvPr/>
        </p:nvSpPr>
        <p:spPr>
          <a:xfrm>
            <a:off x="3262322" y="1071563"/>
            <a:ext cx="2619384" cy="350044"/>
          </a:xfrm>
          <a:prstGeom prst="rect">
            <a:avLst/>
          </a:prstGeom>
          <a:noFill/>
          <a:ln/>
        </p:spPr>
        <p:txBody>
          <a:bodyPr wrap="none" lIns="0" tIns="0" rIns="0" bIns="0" rtlCol="0" anchor="t">
            <a:spAutoFit/>
          </a:bodyPr>
          <a:lstStyle/>
          <a:p>
            <a:pPr marL="0" indent="0" algn="l">
              <a:lnSpc>
                <a:spcPts val="2400"/>
              </a:lnSpc>
              <a:buNone/>
            </a:pPr>
            <a:r>
              <a:rPr lang="en-US" sz="2000" b="1">
                <a:solidFill>
                  <a:srgbClr val="D9381E"/>
                </a:solidFill>
              </a:rPr>
              <a:t>9 May 1927</a:t>
            </a:r>
            <a:endParaRPr lang="en-US" sz="1808"/>
          </a:p>
        </p:txBody>
      </p:sp>
      <p:sp>
        <p:nvSpPr>
          <p:cNvPr id="11" name="Text 6"/>
          <p:cNvSpPr/>
          <p:nvPr/>
        </p:nvSpPr>
        <p:spPr>
          <a:xfrm>
            <a:off x="3262322" y="1528763"/>
            <a:ext cx="2619384" cy="204295"/>
          </a:xfrm>
          <a:prstGeom prst="rect">
            <a:avLst/>
          </a:prstGeom>
          <a:noFill/>
          <a:ln/>
        </p:spPr>
        <p:txBody>
          <a:bodyPr wrap="none" lIns="0" tIns="0" rIns="0" bIns="0" rtlCol="0" anchor="t">
            <a:spAutoFit/>
          </a:bodyPr>
          <a:lstStyle/>
          <a:p>
            <a:pPr marL="0" indent="0" algn="l">
              <a:lnSpc>
                <a:spcPts val="1600"/>
              </a:lnSpc>
              <a:buNone/>
            </a:pPr>
            <a:r>
              <a:rPr lang="en-US" sz="1200" b="1">
                <a:solidFill>
                  <a:srgbClr val="1A1A1A"/>
                </a:solidFill>
              </a:rPr>
              <a:t>Parliament Moves to Canberra</a:t>
            </a:r>
            <a:endParaRPr lang="en-US" sz="1090"/>
          </a:p>
        </p:txBody>
      </p:sp>
      <p:pic>
        <p:nvPicPr>
          <p:cNvPr id="12" name="Image 2" descr="preencoded.png"/>
          <p:cNvPicPr>
            <a:picLocks noChangeAspect="1"/>
          </p:cNvPicPr>
          <p:nvPr/>
        </p:nvPicPr>
        <p:blipFill>
          <a:blip r:embed="rId5"/>
          <a:stretch>
            <a:fillRect/>
          </a:stretch>
        </p:blipFill>
        <p:spPr>
          <a:xfrm>
            <a:off x="3262322" y="1875932"/>
            <a:ext cx="2619384" cy="1571625"/>
          </a:xfrm>
          <a:prstGeom prst="rect">
            <a:avLst/>
          </a:prstGeom>
        </p:spPr>
      </p:pic>
      <p:sp>
        <p:nvSpPr>
          <p:cNvPr id="13" name="Text 7"/>
          <p:cNvSpPr/>
          <p:nvPr/>
        </p:nvSpPr>
        <p:spPr>
          <a:xfrm>
            <a:off x="3262322" y="3624365"/>
            <a:ext cx="2619384" cy="514350"/>
          </a:xfrm>
          <a:prstGeom prst="rect">
            <a:avLst/>
          </a:prstGeom>
          <a:noFill/>
          <a:ln/>
        </p:spPr>
        <p:txBody>
          <a:bodyPr wrap="square" lIns="0" tIns="0" rIns="0" bIns="0" rtlCol="0" anchor="t">
            <a:spAutoFit/>
          </a:bodyPr>
          <a:lstStyle/>
          <a:p>
            <a:pPr marL="0" indent="0" algn="l">
              <a:lnSpc>
                <a:spcPts val="1400"/>
              </a:lnSpc>
              <a:buNone/>
            </a:pPr>
            <a:r>
              <a:rPr lang="en-US" sz="900">
                <a:solidFill>
                  <a:srgbClr val="1A1A1A"/>
                </a:solidFill>
              </a:rPr>
              <a:t>The new parliament house was opened in Canberra, establishing the national capital as the seat of government.</a:t>
            </a:r>
            <a:endParaRPr lang="en-US" sz="834"/>
          </a:p>
        </p:txBody>
      </p:sp>
      <p:sp>
        <p:nvSpPr>
          <p:cNvPr id="14" name="Text 8"/>
          <p:cNvSpPr/>
          <p:nvPr/>
        </p:nvSpPr>
        <p:spPr>
          <a:xfrm>
            <a:off x="6096019" y="1071563"/>
            <a:ext cx="2619384" cy="350044"/>
          </a:xfrm>
          <a:prstGeom prst="rect">
            <a:avLst/>
          </a:prstGeom>
          <a:noFill/>
          <a:ln/>
        </p:spPr>
        <p:txBody>
          <a:bodyPr wrap="none" lIns="0" tIns="0" rIns="0" bIns="0" rtlCol="0" anchor="t">
            <a:spAutoFit/>
          </a:bodyPr>
          <a:lstStyle/>
          <a:p>
            <a:pPr marL="0" indent="0" algn="l">
              <a:lnSpc>
                <a:spcPts val="2400"/>
              </a:lnSpc>
              <a:buNone/>
            </a:pPr>
            <a:r>
              <a:rPr lang="en-US" sz="2000" b="1">
                <a:solidFill>
                  <a:srgbClr val="D9381E"/>
                </a:solidFill>
              </a:rPr>
              <a:t>9 May 1988</a:t>
            </a:r>
            <a:endParaRPr lang="en-US" sz="1808"/>
          </a:p>
        </p:txBody>
      </p:sp>
      <p:sp>
        <p:nvSpPr>
          <p:cNvPr id="15" name="Text 9"/>
          <p:cNvSpPr/>
          <p:nvPr/>
        </p:nvSpPr>
        <p:spPr>
          <a:xfrm>
            <a:off x="6096019" y="1528763"/>
            <a:ext cx="2619384" cy="204295"/>
          </a:xfrm>
          <a:prstGeom prst="rect">
            <a:avLst/>
          </a:prstGeom>
          <a:noFill/>
          <a:ln/>
        </p:spPr>
        <p:txBody>
          <a:bodyPr wrap="none" lIns="0" tIns="0" rIns="0" bIns="0" rtlCol="0" anchor="t">
            <a:spAutoFit/>
          </a:bodyPr>
          <a:lstStyle/>
          <a:p>
            <a:pPr marL="0" indent="0" algn="l">
              <a:lnSpc>
                <a:spcPts val="1600"/>
              </a:lnSpc>
              <a:buNone/>
            </a:pPr>
            <a:r>
              <a:rPr lang="en-US" sz="1200" b="1">
                <a:solidFill>
                  <a:srgbClr val="1A1A1A"/>
                </a:solidFill>
              </a:rPr>
              <a:t>Current Parliament House</a:t>
            </a:r>
            <a:endParaRPr lang="en-US" sz="1090"/>
          </a:p>
        </p:txBody>
      </p:sp>
      <p:pic>
        <p:nvPicPr>
          <p:cNvPr id="16" name="Image 3" descr="preencoded.png"/>
          <p:cNvPicPr>
            <a:picLocks noChangeAspect="1"/>
          </p:cNvPicPr>
          <p:nvPr/>
        </p:nvPicPr>
        <p:blipFill>
          <a:blip r:embed="rId6"/>
          <a:stretch>
            <a:fillRect/>
          </a:stretch>
        </p:blipFill>
        <p:spPr>
          <a:xfrm>
            <a:off x="6096019" y="1875932"/>
            <a:ext cx="2619384" cy="1571625"/>
          </a:xfrm>
          <a:prstGeom prst="rect">
            <a:avLst/>
          </a:prstGeom>
        </p:spPr>
      </p:pic>
      <p:sp>
        <p:nvSpPr>
          <p:cNvPr id="17" name="Text 10"/>
          <p:cNvSpPr/>
          <p:nvPr/>
        </p:nvSpPr>
        <p:spPr>
          <a:xfrm>
            <a:off x="6096019" y="3624365"/>
            <a:ext cx="2619384" cy="514350"/>
          </a:xfrm>
          <a:prstGeom prst="rect">
            <a:avLst/>
          </a:prstGeom>
          <a:noFill/>
          <a:ln/>
        </p:spPr>
        <p:txBody>
          <a:bodyPr wrap="square" lIns="0" tIns="0" rIns="0" bIns="0" rtlCol="0" anchor="t">
            <a:spAutoFit/>
          </a:bodyPr>
          <a:lstStyle/>
          <a:p>
            <a:pPr marL="0" indent="0" algn="l">
              <a:lnSpc>
                <a:spcPts val="1400"/>
              </a:lnSpc>
              <a:buNone/>
            </a:pPr>
            <a:r>
              <a:rPr lang="en-US" sz="900">
                <a:solidFill>
                  <a:srgbClr val="1A1A1A"/>
                </a:solidFill>
              </a:rPr>
              <a:t>The new and permanent parliament house was opened on Capital Hill, symbolizing modern Australian democracy.</a:t>
            </a:r>
            <a:endParaRPr lang="en-US" sz="834"/>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319192"/>
          </a:xfrm>
          <a:prstGeom prst="rect">
            <a:avLst/>
          </a:prstGeom>
        </p:spPr>
      </p:pic>
      <p:sp>
        <p:nvSpPr>
          <p:cNvPr id="4" name="Shape 0"/>
          <p:cNvSpPr/>
          <p:nvPr/>
        </p:nvSpPr>
        <p:spPr>
          <a:xfrm>
            <a:off x="0" y="0"/>
            <a:ext cx="9144000" cy="714375"/>
          </a:xfrm>
          <a:prstGeom prst="rect">
            <a:avLst/>
          </a:prstGeom>
          <a:solidFill>
            <a:srgbClr val="D9381E"/>
          </a:solidFill>
          <a:ln/>
        </p:spPr>
        <p:txBody>
          <a:bodyPr/>
          <a:lstStyle/>
          <a:p>
            <a:pPr algn="l"/>
            <a:endParaRPr lang="en-AU"/>
          </a:p>
        </p:txBody>
      </p:sp>
      <p:sp>
        <p:nvSpPr>
          <p:cNvPr id="5" name="Text 1"/>
          <p:cNvSpPr/>
          <p:nvPr/>
        </p:nvSpPr>
        <p:spPr>
          <a:xfrm>
            <a:off x="0" y="0"/>
            <a:ext cx="9144000" cy="714375"/>
          </a:xfrm>
          <a:prstGeom prst="rect">
            <a:avLst/>
          </a:prstGeom>
          <a:noFill/>
          <a:ln/>
        </p:spPr>
        <p:txBody>
          <a:bodyPr wrap="square" lIns="510286" tIns="255143" rIns="0" bIns="0" rtlCol="0" anchor="t">
            <a:spAutoFit/>
          </a:bodyPr>
          <a:lstStyle/>
          <a:p>
            <a:pPr marL="0" indent="0" algn="l">
              <a:lnSpc>
                <a:spcPts val="2800"/>
              </a:lnSpc>
              <a:buNone/>
            </a:pPr>
            <a:r>
              <a:rPr lang="en-US" sz="2400" b="1">
                <a:solidFill>
                  <a:srgbClr val="F5F5F0"/>
                </a:solidFill>
              </a:rPr>
              <a:t>Why the 125th Anniversary Matters</a:t>
            </a:r>
            <a:endParaRPr lang="en-US" sz="2121"/>
          </a:p>
        </p:txBody>
      </p:sp>
      <p:sp>
        <p:nvSpPr>
          <p:cNvPr id="6" name="Text 2"/>
          <p:cNvSpPr/>
          <p:nvPr/>
        </p:nvSpPr>
        <p:spPr>
          <a:xfrm>
            <a:off x="581238" y="841421"/>
            <a:ext cx="7143750" cy="640035"/>
          </a:xfrm>
          <a:prstGeom prst="rect">
            <a:avLst/>
          </a:prstGeom>
          <a:noFill/>
          <a:ln/>
        </p:spPr>
        <p:txBody>
          <a:bodyPr wrap="square" lIns="0" tIns="0" rIns="0" bIns="0" rtlCol="0" anchor="t">
            <a:spAutoFit/>
          </a:bodyPr>
          <a:lstStyle/>
          <a:p>
            <a:pPr marL="0" indent="0" algn="l">
              <a:lnSpc>
                <a:spcPts val="2500"/>
              </a:lnSpc>
              <a:buNone/>
            </a:pPr>
            <a:r>
              <a:rPr lang="en-US" sz="1800" b="1">
                <a:solidFill>
                  <a:srgbClr val="0055A4"/>
                </a:solidFill>
              </a:rPr>
              <a:t>This anniversary provides a unique opportunity to reflect on what true independence means for Australia</a:t>
            </a:r>
            <a:endParaRPr lang="en-US" sz="1602"/>
          </a:p>
        </p:txBody>
      </p:sp>
      <p:sp>
        <p:nvSpPr>
          <p:cNvPr id="7" name="Shape 3"/>
          <p:cNvSpPr/>
          <p:nvPr/>
        </p:nvSpPr>
        <p:spPr>
          <a:xfrm>
            <a:off x="523373" y="1695769"/>
            <a:ext cx="3875484" cy="1643063"/>
          </a:xfrm>
          <a:prstGeom prst="rect">
            <a:avLst/>
          </a:prstGeom>
          <a:solidFill>
            <a:srgbClr val="FFFFFF"/>
          </a:solidFill>
          <a:ln/>
        </p:spPr>
        <p:txBody>
          <a:bodyPr/>
          <a:lstStyle/>
          <a:p>
            <a:pPr algn="l"/>
            <a:endParaRPr lang="en-AU"/>
          </a:p>
        </p:txBody>
      </p:sp>
      <p:sp>
        <p:nvSpPr>
          <p:cNvPr id="8" name="Text 4"/>
          <p:cNvSpPr/>
          <p:nvPr/>
        </p:nvSpPr>
        <p:spPr>
          <a:xfrm>
            <a:off x="785812" y="1789902"/>
            <a:ext cx="3446859" cy="466130"/>
          </a:xfrm>
          <a:prstGeom prst="rect">
            <a:avLst/>
          </a:prstGeom>
          <a:noFill/>
          <a:ln/>
        </p:spPr>
        <p:txBody>
          <a:bodyPr wrap="none" lIns="0" tIns="0" rIns="0" bIns="0" rtlCol="0" anchor="t">
            <a:spAutoFit/>
          </a:bodyPr>
          <a:lstStyle/>
          <a:p>
            <a:pPr marL="0" indent="0" algn="l">
              <a:lnSpc>
                <a:spcPts val="3200"/>
              </a:lnSpc>
              <a:buNone/>
            </a:pPr>
            <a:r>
              <a:rPr lang="en-US" sz="2800" b="1">
                <a:solidFill>
                  <a:srgbClr val="D9381E"/>
                </a:solidFill>
              </a:rPr>
              <a:t>01</a:t>
            </a:r>
            <a:endParaRPr lang="en-US" sz="2436"/>
          </a:p>
        </p:txBody>
      </p:sp>
      <p:sp>
        <p:nvSpPr>
          <p:cNvPr id="9" name="Text 5"/>
          <p:cNvSpPr/>
          <p:nvPr/>
        </p:nvSpPr>
        <p:spPr>
          <a:xfrm>
            <a:off x="785811" y="2307701"/>
            <a:ext cx="3446859" cy="233958"/>
          </a:xfrm>
          <a:prstGeom prst="rect">
            <a:avLst/>
          </a:prstGeom>
          <a:noFill/>
          <a:ln/>
        </p:spPr>
        <p:txBody>
          <a:bodyPr wrap="none" lIns="0" tIns="0" rIns="0" bIns="0" rtlCol="0" anchor="t">
            <a:spAutoFit/>
          </a:bodyPr>
          <a:lstStyle/>
          <a:p>
            <a:pPr marL="0" indent="0" algn="l">
              <a:lnSpc>
                <a:spcPts val="1600"/>
              </a:lnSpc>
              <a:buNone/>
            </a:pPr>
            <a:r>
              <a:rPr lang="en-US" sz="1300" b="1">
                <a:solidFill>
                  <a:srgbClr val="1A1A1A"/>
                </a:solidFill>
              </a:rPr>
              <a:t>Historical Legitimacy</a:t>
            </a:r>
            <a:endParaRPr lang="en-US" sz="1193"/>
          </a:p>
        </p:txBody>
      </p:sp>
      <p:sp>
        <p:nvSpPr>
          <p:cNvPr id="10" name="Text 6"/>
          <p:cNvSpPr/>
          <p:nvPr/>
        </p:nvSpPr>
        <p:spPr>
          <a:xfrm>
            <a:off x="785813" y="2659596"/>
            <a:ext cx="3446859" cy="538609"/>
          </a:xfrm>
          <a:prstGeom prst="rect">
            <a:avLst/>
          </a:prstGeom>
          <a:noFill/>
          <a:ln/>
        </p:spPr>
        <p:txBody>
          <a:bodyPr wrap="square" lIns="0" tIns="0" rIns="0" bIns="0" rtlCol="0" anchor="t">
            <a:spAutoFit/>
          </a:bodyPr>
          <a:lstStyle/>
          <a:p>
            <a:pPr marL="0" indent="0" algn="l">
              <a:lnSpc>
                <a:spcPts val="1400"/>
              </a:lnSpc>
              <a:buNone/>
            </a:pPr>
            <a:r>
              <a:rPr lang="en-US" sz="1200">
                <a:solidFill>
                  <a:srgbClr val="1A1A1A"/>
                </a:solidFill>
              </a:rPr>
              <a:t>The anniversary gives us a platform to ask: Has Australia achieved genuine independence when foreign military bases operate on our soil?</a:t>
            </a:r>
            <a:endParaRPr lang="en-US" sz="1200"/>
          </a:p>
        </p:txBody>
      </p:sp>
      <p:sp>
        <p:nvSpPr>
          <p:cNvPr id="11" name="Shape 7"/>
          <p:cNvSpPr/>
          <p:nvPr/>
        </p:nvSpPr>
        <p:spPr>
          <a:xfrm>
            <a:off x="4661295" y="1670614"/>
            <a:ext cx="3875484" cy="1643063"/>
          </a:xfrm>
          <a:prstGeom prst="rect">
            <a:avLst/>
          </a:prstGeom>
          <a:solidFill>
            <a:srgbClr val="FFFFFF"/>
          </a:solidFill>
          <a:ln/>
        </p:spPr>
        <p:txBody>
          <a:bodyPr/>
          <a:lstStyle/>
          <a:p>
            <a:pPr algn="l"/>
            <a:endParaRPr lang="en-AU"/>
          </a:p>
        </p:txBody>
      </p:sp>
      <p:sp>
        <p:nvSpPr>
          <p:cNvPr id="12" name="Text 8"/>
          <p:cNvSpPr/>
          <p:nvPr/>
        </p:nvSpPr>
        <p:spPr>
          <a:xfrm>
            <a:off x="4911326" y="1796057"/>
            <a:ext cx="3446859" cy="466130"/>
          </a:xfrm>
          <a:prstGeom prst="rect">
            <a:avLst/>
          </a:prstGeom>
          <a:noFill/>
          <a:ln/>
        </p:spPr>
        <p:txBody>
          <a:bodyPr wrap="none" lIns="0" tIns="0" rIns="0" bIns="0" rtlCol="0" anchor="t">
            <a:spAutoFit/>
          </a:bodyPr>
          <a:lstStyle/>
          <a:p>
            <a:pPr marL="0" indent="0" algn="l">
              <a:lnSpc>
                <a:spcPts val="3200"/>
              </a:lnSpc>
              <a:buNone/>
            </a:pPr>
            <a:r>
              <a:rPr lang="en-US" sz="2800" b="1">
                <a:solidFill>
                  <a:srgbClr val="D9381E"/>
                </a:solidFill>
              </a:rPr>
              <a:t>02</a:t>
            </a:r>
            <a:endParaRPr lang="en-US" sz="2436"/>
          </a:p>
        </p:txBody>
      </p:sp>
      <p:sp>
        <p:nvSpPr>
          <p:cNvPr id="13" name="Text 9"/>
          <p:cNvSpPr/>
          <p:nvPr/>
        </p:nvSpPr>
        <p:spPr>
          <a:xfrm>
            <a:off x="4911325" y="2336748"/>
            <a:ext cx="3446859" cy="233958"/>
          </a:xfrm>
          <a:prstGeom prst="rect">
            <a:avLst/>
          </a:prstGeom>
          <a:noFill/>
          <a:ln/>
        </p:spPr>
        <p:txBody>
          <a:bodyPr wrap="none" lIns="0" tIns="0" rIns="0" bIns="0" rtlCol="0" anchor="t">
            <a:spAutoFit/>
          </a:bodyPr>
          <a:lstStyle/>
          <a:p>
            <a:pPr marL="0" indent="0" algn="l">
              <a:lnSpc>
                <a:spcPts val="1600"/>
              </a:lnSpc>
              <a:buNone/>
            </a:pPr>
            <a:r>
              <a:rPr lang="en-US" sz="1300" b="1">
                <a:solidFill>
                  <a:srgbClr val="1A1A1A"/>
                </a:solidFill>
              </a:rPr>
              <a:t>Democratic Accountability</a:t>
            </a:r>
            <a:endParaRPr lang="en-US" sz="1193"/>
          </a:p>
        </p:txBody>
      </p:sp>
      <p:sp>
        <p:nvSpPr>
          <p:cNvPr id="14" name="Text 10"/>
          <p:cNvSpPr/>
          <p:nvPr/>
        </p:nvSpPr>
        <p:spPr>
          <a:xfrm>
            <a:off x="4911328" y="2659596"/>
            <a:ext cx="3446859" cy="538609"/>
          </a:xfrm>
          <a:prstGeom prst="rect">
            <a:avLst/>
          </a:prstGeom>
          <a:noFill/>
          <a:ln/>
        </p:spPr>
        <p:txBody>
          <a:bodyPr wrap="square" lIns="0" tIns="0" rIns="0" bIns="0" rtlCol="0" anchor="t">
            <a:spAutoFit/>
          </a:bodyPr>
          <a:lstStyle/>
          <a:p>
            <a:pPr marL="0" indent="0" algn="l">
              <a:lnSpc>
                <a:spcPts val="1400"/>
              </a:lnSpc>
              <a:buNone/>
            </a:pPr>
            <a:r>
              <a:rPr lang="en-US" sz="1200">
                <a:solidFill>
                  <a:srgbClr val="1A1A1A"/>
                </a:solidFill>
              </a:rPr>
              <a:t>125 years of parliament, yet major military commitments like AUKUS bypass meaningful parliamentary debate and public consultation.</a:t>
            </a:r>
            <a:endParaRPr lang="en-US" sz="1200"/>
          </a:p>
        </p:txBody>
      </p:sp>
      <p:sp>
        <p:nvSpPr>
          <p:cNvPr id="15" name="Shape 11"/>
          <p:cNvSpPr/>
          <p:nvPr/>
        </p:nvSpPr>
        <p:spPr>
          <a:xfrm>
            <a:off x="523373" y="3541354"/>
            <a:ext cx="3875484" cy="1643063"/>
          </a:xfrm>
          <a:prstGeom prst="rect">
            <a:avLst/>
          </a:prstGeom>
          <a:solidFill>
            <a:srgbClr val="FFFFFF"/>
          </a:solidFill>
          <a:ln/>
        </p:spPr>
        <p:txBody>
          <a:bodyPr/>
          <a:lstStyle/>
          <a:p>
            <a:pPr algn="l"/>
            <a:endParaRPr lang="en-AU"/>
          </a:p>
        </p:txBody>
      </p:sp>
      <p:sp>
        <p:nvSpPr>
          <p:cNvPr id="16" name="Text 12"/>
          <p:cNvSpPr/>
          <p:nvPr/>
        </p:nvSpPr>
        <p:spPr>
          <a:xfrm>
            <a:off x="785813" y="3618043"/>
            <a:ext cx="3446859" cy="466130"/>
          </a:xfrm>
          <a:prstGeom prst="rect">
            <a:avLst/>
          </a:prstGeom>
          <a:noFill/>
          <a:ln/>
        </p:spPr>
        <p:txBody>
          <a:bodyPr wrap="none" lIns="0" tIns="0" rIns="0" bIns="0" rtlCol="0" anchor="t">
            <a:spAutoFit/>
          </a:bodyPr>
          <a:lstStyle/>
          <a:p>
            <a:pPr marL="0" indent="0" algn="l">
              <a:lnSpc>
                <a:spcPts val="3200"/>
              </a:lnSpc>
              <a:buNone/>
            </a:pPr>
            <a:r>
              <a:rPr lang="en-US" sz="2800" b="1">
                <a:solidFill>
                  <a:srgbClr val="D9381E"/>
                </a:solidFill>
              </a:rPr>
              <a:t>03</a:t>
            </a:r>
            <a:endParaRPr lang="en-US" sz="2436"/>
          </a:p>
        </p:txBody>
      </p:sp>
      <p:sp>
        <p:nvSpPr>
          <p:cNvPr id="17" name="Text 13"/>
          <p:cNvSpPr/>
          <p:nvPr/>
        </p:nvSpPr>
        <p:spPr>
          <a:xfrm>
            <a:off x="785813" y="4084173"/>
            <a:ext cx="3446859" cy="233958"/>
          </a:xfrm>
          <a:prstGeom prst="rect">
            <a:avLst/>
          </a:prstGeom>
          <a:noFill/>
          <a:ln/>
        </p:spPr>
        <p:txBody>
          <a:bodyPr wrap="none" lIns="0" tIns="0" rIns="0" bIns="0" rtlCol="0" anchor="t">
            <a:spAutoFit/>
          </a:bodyPr>
          <a:lstStyle/>
          <a:p>
            <a:pPr marL="0" indent="0" algn="l">
              <a:lnSpc>
                <a:spcPts val="1600"/>
              </a:lnSpc>
              <a:buNone/>
            </a:pPr>
            <a:r>
              <a:rPr lang="en-US" sz="1300" b="1">
                <a:solidFill>
                  <a:srgbClr val="1A1A1A"/>
                </a:solidFill>
              </a:rPr>
              <a:t>Strategic Timing</a:t>
            </a:r>
            <a:endParaRPr lang="en-US" sz="1193"/>
          </a:p>
        </p:txBody>
      </p:sp>
      <p:sp>
        <p:nvSpPr>
          <p:cNvPr id="18" name="Text 14"/>
          <p:cNvSpPr/>
          <p:nvPr/>
        </p:nvSpPr>
        <p:spPr>
          <a:xfrm>
            <a:off x="785813" y="4466342"/>
            <a:ext cx="3446859" cy="538609"/>
          </a:xfrm>
          <a:prstGeom prst="rect">
            <a:avLst/>
          </a:prstGeom>
          <a:noFill/>
          <a:ln/>
        </p:spPr>
        <p:txBody>
          <a:bodyPr wrap="square" lIns="0" tIns="0" rIns="0" bIns="0" rtlCol="0" anchor="t">
            <a:spAutoFit/>
          </a:bodyPr>
          <a:lstStyle/>
          <a:p>
            <a:pPr marL="0" indent="0" algn="l">
              <a:lnSpc>
                <a:spcPts val="1400"/>
              </a:lnSpc>
              <a:buNone/>
            </a:pPr>
            <a:r>
              <a:rPr lang="en-US" sz="1200">
                <a:solidFill>
                  <a:srgbClr val="1A1A1A"/>
                </a:solidFill>
              </a:rPr>
              <a:t>The campaign culminates at the ALP National Conference in July 2026, where the party's National Platform for the next three years will be debated.</a:t>
            </a:r>
            <a:endParaRPr lang="en-US" sz="1200"/>
          </a:p>
        </p:txBody>
      </p:sp>
      <p:sp>
        <p:nvSpPr>
          <p:cNvPr id="19" name="Shape 15"/>
          <p:cNvSpPr/>
          <p:nvPr/>
        </p:nvSpPr>
        <p:spPr>
          <a:xfrm>
            <a:off x="4661294" y="3568031"/>
            <a:ext cx="3875484" cy="1643063"/>
          </a:xfrm>
          <a:prstGeom prst="rect">
            <a:avLst/>
          </a:prstGeom>
          <a:solidFill>
            <a:srgbClr val="FFFFFF"/>
          </a:solidFill>
          <a:ln/>
        </p:spPr>
        <p:txBody>
          <a:bodyPr/>
          <a:lstStyle/>
          <a:p>
            <a:pPr algn="l"/>
            <a:endParaRPr lang="en-AU"/>
          </a:p>
        </p:txBody>
      </p:sp>
      <p:sp>
        <p:nvSpPr>
          <p:cNvPr id="20" name="Text 16"/>
          <p:cNvSpPr/>
          <p:nvPr/>
        </p:nvSpPr>
        <p:spPr>
          <a:xfrm>
            <a:off x="4875607" y="3673211"/>
            <a:ext cx="3446859" cy="466130"/>
          </a:xfrm>
          <a:prstGeom prst="rect">
            <a:avLst/>
          </a:prstGeom>
          <a:noFill/>
          <a:ln/>
        </p:spPr>
        <p:txBody>
          <a:bodyPr wrap="none" lIns="0" tIns="0" rIns="0" bIns="0" rtlCol="0" anchor="t">
            <a:spAutoFit/>
          </a:bodyPr>
          <a:lstStyle/>
          <a:p>
            <a:pPr marL="0" indent="0" algn="l">
              <a:lnSpc>
                <a:spcPts val="3200"/>
              </a:lnSpc>
              <a:buNone/>
            </a:pPr>
            <a:r>
              <a:rPr lang="en-US" sz="2800" b="1">
                <a:solidFill>
                  <a:srgbClr val="D9381E"/>
                </a:solidFill>
              </a:rPr>
              <a:t>04</a:t>
            </a:r>
            <a:endParaRPr lang="en-US" sz="2436"/>
          </a:p>
        </p:txBody>
      </p:sp>
      <p:sp>
        <p:nvSpPr>
          <p:cNvPr id="21" name="Text 17"/>
          <p:cNvSpPr/>
          <p:nvPr/>
        </p:nvSpPr>
        <p:spPr>
          <a:xfrm>
            <a:off x="4911324" y="4123552"/>
            <a:ext cx="3446859" cy="233958"/>
          </a:xfrm>
          <a:prstGeom prst="rect">
            <a:avLst/>
          </a:prstGeom>
          <a:noFill/>
          <a:ln/>
        </p:spPr>
        <p:txBody>
          <a:bodyPr wrap="none" lIns="0" tIns="0" rIns="0" bIns="0" rtlCol="0" anchor="t">
            <a:spAutoFit/>
          </a:bodyPr>
          <a:lstStyle/>
          <a:p>
            <a:pPr marL="0" indent="0" algn="l">
              <a:lnSpc>
                <a:spcPts val="1600"/>
              </a:lnSpc>
              <a:buNone/>
            </a:pPr>
            <a:r>
              <a:rPr lang="en-US" sz="1300" b="1">
                <a:solidFill>
                  <a:srgbClr val="1A1A1A"/>
                </a:solidFill>
              </a:rPr>
              <a:t>Unfinished Business</a:t>
            </a:r>
            <a:endParaRPr lang="en-US" sz="1193"/>
          </a:p>
        </p:txBody>
      </p:sp>
      <p:sp>
        <p:nvSpPr>
          <p:cNvPr id="22" name="Text 18"/>
          <p:cNvSpPr/>
          <p:nvPr/>
        </p:nvSpPr>
        <p:spPr>
          <a:xfrm>
            <a:off x="4875607" y="4469469"/>
            <a:ext cx="3446859" cy="538609"/>
          </a:xfrm>
          <a:prstGeom prst="rect">
            <a:avLst/>
          </a:prstGeom>
          <a:noFill/>
          <a:ln/>
        </p:spPr>
        <p:txBody>
          <a:bodyPr wrap="square" lIns="0" tIns="0" rIns="0" bIns="0" rtlCol="0" anchor="t">
            <a:spAutoFit/>
          </a:bodyPr>
          <a:lstStyle/>
          <a:p>
            <a:pPr marL="0" indent="0" algn="l">
              <a:lnSpc>
                <a:spcPts val="1400"/>
              </a:lnSpc>
              <a:buNone/>
            </a:pPr>
            <a:r>
              <a:rPr lang="en-US" sz="1200">
                <a:solidFill>
                  <a:srgbClr val="1A1A1A"/>
                </a:solidFill>
              </a:rPr>
              <a:t>True independence requires Treaty with First Nations peoples and a foreign policy that serves Australian interests, not those of foreign powers.</a:t>
            </a:r>
            <a:endParaRPr lang="en-US" sz="12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459611"/>
          </a:xfrm>
          <a:prstGeom prst="rect">
            <a:avLst/>
          </a:prstGeom>
        </p:spPr>
      </p:pic>
      <p:sp>
        <p:nvSpPr>
          <p:cNvPr id="4" name="Shape 0"/>
          <p:cNvSpPr/>
          <p:nvPr/>
        </p:nvSpPr>
        <p:spPr>
          <a:xfrm>
            <a:off x="0" y="0"/>
            <a:ext cx="9144000" cy="714375"/>
          </a:xfrm>
          <a:prstGeom prst="rect">
            <a:avLst/>
          </a:prstGeom>
          <a:solidFill>
            <a:srgbClr val="0055A4"/>
          </a:solidFill>
          <a:ln/>
        </p:spPr>
        <p:txBody>
          <a:bodyPr/>
          <a:lstStyle/>
          <a:p>
            <a:pPr algn="l"/>
            <a:endParaRPr lang="en-AU"/>
          </a:p>
        </p:txBody>
      </p:sp>
      <p:sp>
        <p:nvSpPr>
          <p:cNvPr id="5" name="Text 1"/>
          <p:cNvSpPr/>
          <p:nvPr/>
        </p:nvSpPr>
        <p:spPr>
          <a:xfrm>
            <a:off x="0" y="0"/>
            <a:ext cx="9144000" cy="714375"/>
          </a:xfrm>
          <a:prstGeom prst="rect">
            <a:avLst/>
          </a:prstGeom>
          <a:noFill/>
          <a:ln/>
        </p:spPr>
        <p:txBody>
          <a:bodyPr wrap="square" lIns="510286" tIns="0" rIns="0" bIns="0" rtlCol="0" anchor="t">
            <a:spAutoFit/>
          </a:bodyPr>
          <a:lstStyle/>
          <a:p>
            <a:pPr marL="0" indent="0" algn="l">
              <a:lnSpc>
                <a:spcPts val="2800"/>
              </a:lnSpc>
              <a:buNone/>
            </a:pPr>
            <a:r>
              <a:rPr lang="en-US" sz="2400" b="1">
                <a:solidFill>
                  <a:srgbClr val="F5F5F0"/>
                </a:solidFill>
              </a:rPr>
              <a:t>National Campaign Framework</a:t>
            </a:r>
            <a:endParaRPr lang="en-US" sz="2121"/>
          </a:p>
        </p:txBody>
      </p:sp>
      <p:sp>
        <p:nvSpPr>
          <p:cNvPr id="6" name="Text 2"/>
          <p:cNvSpPr/>
          <p:nvPr/>
        </p:nvSpPr>
        <p:spPr>
          <a:xfrm>
            <a:off x="428625" y="907256"/>
            <a:ext cx="4757738" cy="701873"/>
          </a:xfrm>
          <a:prstGeom prst="rect">
            <a:avLst/>
          </a:prstGeom>
          <a:noFill/>
          <a:ln/>
        </p:spPr>
        <p:txBody>
          <a:bodyPr wrap="square" lIns="170053" tIns="0" rIns="0" bIns="0" rtlCol="0" anchor="t">
            <a:spAutoFit/>
          </a:bodyPr>
          <a:lstStyle/>
          <a:p>
            <a:pPr marL="0" indent="0" algn="l">
              <a:lnSpc>
                <a:spcPts val="1600"/>
              </a:lnSpc>
              <a:buNone/>
            </a:pPr>
            <a:r>
              <a:rPr lang="en-US" sz="1400">
                <a:solidFill>
                  <a:srgbClr val="1A1A1A"/>
                </a:solidFill>
              </a:rPr>
              <a:t>A coordinated national approach with tailored themes for each major city, unified by our core demands for independence and peace.</a:t>
            </a:r>
            <a:endParaRPr lang="en-US" sz="1269"/>
          </a:p>
        </p:txBody>
      </p:sp>
      <p:sp>
        <p:nvSpPr>
          <p:cNvPr id="7" name="Shape 3"/>
          <p:cNvSpPr/>
          <p:nvPr/>
        </p:nvSpPr>
        <p:spPr>
          <a:xfrm>
            <a:off x="428625" y="1780580"/>
            <a:ext cx="2271713" cy="710803"/>
          </a:xfrm>
          <a:prstGeom prst="rect">
            <a:avLst/>
          </a:prstGeom>
          <a:solidFill>
            <a:srgbClr val="FFFFFF"/>
          </a:solidFill>
          <a:ln/>
        </p:spPr>
        <p:txBody>
          <a:bodyPr/>
          <a:lstStyle/>
          <a:p>
            <a:pPr algn="l"/>
            <a:endParaRPr lang="en-AU"/>
          </a:p>
        </p:txBody>
      </p:sp>
      <p:sp>
        <p:nvSpPr>
          <p:cNvPr id="8" name="Shape 4"/>
          <p:cNvSpPr/>
          <p:nvPr/>
        </p:nvSpPr>
        <p:spPr>
          <a:xfrm>
            <a:off x="428625" y="1780580"/>
            <a:ext cx="57150" cy="710803"/>
          </a:xfrm>
          <a:prstGeom prst="rect">
            <a:avLst/>
          </a:prstGeom>
          <a:solidFill>
            <a:srgbClr val="0055A4"/>
          </a:solidFill>
          <a:ln/>
        </p:spPr>
        <p:txBody>
          <a:bodyPr/>
          <a:lstStyle/>
          <a:p>
            <a:pPr algn="l"/>
            <a:endParaRPr lang="en-AU"/>
          </a:p>
        </p:txBody>
      </p:sp>
      <p:sp>
        <p:nvSpPr>
          <p:cNvPr id="9" name="Text 5"/>
          <p:cNvSpPr/>
          <p:nvPr/>
        </p:nvSpPr>
        <p:spPr>
          <a:xfrm>
            <a:off x="571500" y="1923455"/>
            <a:ext cx="1985963" cy="214313"/>
          </a:xfrm>
          <a:prstGeom prst="rect">
            <a:avLst/>
          </a:prstGeom>
          <a:noFill/>
          <a:ln/>
        </p:spPr>
        <p:txBody>
          <a:bodyPr wrap="none" lIns="0" tIns="0" rIns="0" bIns="0" rtlCol="0" anchor="t">
            <a:spAutoFit/>
          </a:bodyPr>
          <a:lstStyle/>
          <a:p>
            <a:pPr marL="0" indent="0" algn="l">
              <a:lnSpc>
                <a:spcPts val="1500"/>
              </a:lnSpc>
              <a:buNone/>
            </a:pPr>
            <a:r>
              <a:rPr lang="en-US" sz="1200" b="1">
                <a:solidFill>
                  <a:srgbClr val="1A1A1A"/>
                </a:solidFill>
              </a:rPr>
              <a:t>Melbourne</a:t>
            </a:r>
            <a:endParaRPr lang="en-US" sz="1090"/>
          </a:p>
        </p:txBody>
      </p:sp>
      <p:sp>
        <p:nvSpPr>
          <p:cNvPr id="10" name="Text 6"/>
          <p:cNvSpPr/>
          <p:nvPr/>
        </p:nvSpPr>
        <p:spPr>
          <a:xfrm>
            <a:off x="571500" y="2173486"/>
            <a:ext cx="1985963" cy="175022"/>
          </a:xfrm>
          <a:prstGeom prst="rect">
            <a:avLst/>
          </a:prstGeom>
          <a:noFill/>
          <a:ln/>
        </p:spPr>
        <p:txBody>
          <a:bodyPr wrap="none" lIns="238125" tIns="0" rIns="0" bIns="0" rtlCol="0" anchor="t">
            <a:spAutoFit/>
          </a:bodyPr>
          <a:lstStyle/>
          <a:p>
            <a:pPr marL="0" indent="0" algn="l">
              <a:lnSpc>
                <a:spcPts val="1200"/>
              </a:lnSpc>
              <a:buNone/>
            </a:pPr>
            <a:r>
              <a:rPr lang="en-US" sz="1000">
                <a:solidFill>
                  <a:srgbClr val="555555"/>
                </a:solidFill>
              </a:rPr>
              <a:t>Historical Hub</a:t>
            </a:r>
            <a:endParaRPr lang="en-US" sz="942"/>
          </a:p>
        </p:txBody>
      </p:sp>
      <p:sp>
        <p:nvSpPr>
          <p:cNvPr id="11" name="Shape 7"/>
          <p:cNvSpPr/>
          <p:nvPr/>
        </p:nvSpPr>
        <p:spPr>
          <a:xfrm>
            <a:off x="2914650" y="1780580"/>
            <a:ext cx="2271713" cy="710803"/>
          </a:xfrm>
          <a:prstGeom prst="rect">
            <a:avLst/>
          </a:prstGeom>
          <a:solidFill>
            <a:srgbClr val="FFFFFF"/>
          </a:solidFill>
          <a:ln/>
        </p:spPr>
        <p:txBody>
          <a:bodyPr/>
          <a:lstStyle/>
          <a:p>
            <a:pPr algn="l"/>
            <a:endParaRPr lang="en-AU"/>
          </a:p>
        </p:txBody>
      </p:sp>
      <p:sp>
        <p:nvSpPr>
          <p:cNvPr id="12" name="Shape 8"/>
          <p:cNvSpPr/>
          <p:nvPr/>
        </p:nvSpPr>
        <p:spPr>
          <a:xfrm>
            <a:off x="2914650" y="1780580"/>
            <a:ext cx="57150" cy="710803"/>
          </a:xfrm>
          <a:prstGeom prst="rect">
            <a:avLst/>
          </a:prstGeom>
          <a:solidFill>
            <a:srgbClr val="0055A4"/>
          </a:solidFill>
          <a:ln/>
        </p:spPr>
        <p:txBody>
          <a:bodyPr/>
          <a:lstStyle/>
          <a:p>
            <a:pPr algn="l"/>
            <a:endParaRPr lang="en-AU"/>
          </a:p>
        </p:txBody>
      </p:sp>
      <p:sp>
        <p:nvSpPr>
          <p:cNvPr id="13" name="Text 9"/>
          <p:cNvSpPr/>
          <p:nvPr/>
        </p:nvSpPr>
        <p:spPr>
          <a:xfrm>
            <a:off x="3057525" y="1923455"/>
            <a:ext cx="1985963" cy="214313"/>
          </a:xfrm>
          <a:prstGeom prst="rect">
            <a:avLst/>
          </a:prstGeom>
          <a:noFill/>
          <a:ln/>
        </p:spPr>
        <p:txBody>
          <a:bodyPr wrap="none" lIns="0" tIns="0" rIns="0" bIns="0" rtlCol="0" anchor="t">
            <a:spAutoFit/>
          </a:bodyPr>
          <a:lstStyle/>
          <a:p>
            <a:pPr marL="0" indent="0" algn="l">
              <a:lnSpc>
                <a:spcPts val="1500"/>
              </a:lnSpc>
              <a:buNone/>
            </a:pPr>
            <a:r>
              <a:rPr lang="en-US" sz="1200" b="1">
                <a:solidFill>
                  <a:srgbClr val="1A1A1A"/>
                </a:solidFill>
              </a:rPr>
              <a:t>Canberra</a:t>
            </a:r>
            <a:endParaRPr lang="en-US" sz="1090"/>
          </a:p>
        </p:txBody>
      </p:sp>
      <p:sp>
        <p:nvSpPr>
          <p:cNvPr id="14" name="Text 10"/>
          <p:cNvSpPr/>
          <p:nvPr/>
        </p:nvSpPr>
        <p:spPr>
          <a:xfrm>
            <a:off x="3057525" y="2173486"/>
            <a:ext cx="1985963" cy="175022"/>
          </a:xfrm>
          <a:prstGeom prst="rect">
            <a:avLst/>
          </a:prstGeom>
          <a:noFill/>
          <a:ln/>
        </p:spPr>
        <p:txBody>
          <a:bodyPr wrap="none" lIns="238125" tIns="0" rIns="0" bIns="0" rtlCol="0" anchor="t">
            <a:spAutoFit/>
          </a:bodyPr>
          <a:lstStyle/>
          <a:p>
            <a:pPr marL="0" indent="0" algn="l">
              <a:lnSpc>
                <a:spcPts val="1200"/>
              </a:lnSpc>
              <a:buNone/>
            </a:pPr>
            <a:r>
              <a:rPr lang="en-US" sz="1000">
                <a:solidFill>
                  <a:srgbClr val="555555"/>
                </a:solidFill>
              </a:rPr>
              <a:t>Parliamentary Focus</a:t>
            </a:r>
            <a:endParaRPr lang="en-US" sz="942"/>
          </a:p>
        </p:txBody>
      </p:sp>
      <p:sp>
        <p:nvSpPr>
          <p:cNvPr id="15" name="Shape 11"/>
          <p:cNvSpPr/>
          <p:nvPr/>
        </p:nvSpPr>
        <p:spPr>
          <a:xfrm>
            <a:off x="428625" y="2705695"/>
            <a:ext cx="2271713" cy="710803"/>
          </a:xfrm>
          <a:prstGeom prst="rect">
            <a:avLst/>
          </a:prstGeom>
          <a:solidFill>
            <a:srgbClr val="FFFFFF"/>
          </a:solidFill>
          <a:ln/>
        </p:spPr>
        <p:txBody>
          <a:bodyPr/>
          <a:lstStyle/>
          <a:p>
            <a:pPr algn="l"/>
            <a:endParaRPr lang="en-AU"/>
          </a:p>
        </p:txBody>
      </p:sp>
      <p:sp>
        <p:nvSpPr>
          <p:cNvPr id="16" name="Shape 12"/>
          <p:cNvSpPr/>
          <p:nvPr/>
        </p:nvSpPr>
        <p:spPr>
          <a:xfrm>
            <a:off x="428625" y="2705695"/>
            <a:ext cx="57150" cy="710803"/>
          </a:xfrm>
          <a:prstGeom prst="rect">
            <a:avLst/>
          </a:prstGeom>
          <a:solidFill>
            <a:srgbClr val="0055A4"/>
          </a:solidFill>
          <a:ln/>
        </p:spPr>
        <p:txBody>
          <a:bodyPr/>
          <a:lstStyle/>
          <a:p>
            <a:pPr algn="l"/>
            <a:endParaRPr lang="en-AU"/>
          </a:p>
        </p:txBody>
      </p:sp>
      <p:sp>
        <p:nvSpPr>
          <p:cNvPr id="17" name="Text 13"/>
          <p:cNvSpPr/>
          <p:nvPr/>
        </p:nvSpPr>
        <p:spPr>
          <a:xfrm>
            <a:off x="571500" y="2848570"/>
            <a:ext cx="1985963" cy="214313"/>
          </a:xfrm>
          <a:prstGeom prst="rect">
            <a:avLst/>
          </a:prstGeom>
          <a:noFill/>
          <a:ln/>
        </p:spPr>
        <p:txBody>
          <a:bodyPr wrap="none" lIns="0" tIns="0" rIns="0" bIns="0" rtlCol="0" anchor="t">
            <a:spAutoFit/>
          </a:bodyPr>
          <a:lstStyle/>
          <a:p>
            <a:pPr marL="0" indent="0" algn="l">
              <a:lnSpc>
                <a:spcPts val="1500"/>
              </a:lnSpc>
              <a:buNone/>
            </a:pPr>
            <a:r>
              <a:rPr lang="en-US" sz="1200" b="1">
                <a:solidFill>
                  <a:srgbClr val="1A1A1A"/>
                </a:solidFill>
              </a:rPr>
              <a:t>Brisbane</a:t>
            </a:r>
            <a:endParaRPr lang="en-US" sz="1090"/>
          </a:p>
        </p:txBody>
      </p:sp>
      <p:sp>
        <p:nvSpPr>
          <p:cNvPr id="18" name="Text 14"/>
          <p:cNvSpPr/>
          <p:nvPr/>
        </p:nvSpPr>
        <p:spPr>
          <a:xfrm>
            <a:off x="571500" y="3098602"/>
            <a:ext cx="1985963" cy="175022"/>
          </a:xfrm>
          <a:prstGeom prst="rect">
            <a:avLst/>
          </a:prstGeom>
          <a:noFill/>
          <a:ln/>
        </p:spPr>
        <p:txBody>
          <a:bodyPr wrap="none" lIns="238125" tIns="0" rIns="0" bIns="0" rtlCol="0" anchor="t">
            <a:spAutoFit/>
          </a:bodyPr>
          <a:lstStyle/>
          <a:p>
            <a:pPr marL="0" indent="0" algn="l">
              <a:lnSpc>
                <a:spcPts val="1200"/>
              </a:lnSpc>
              <a:buNone/>
            </a:pPr>
            <a:r>
              <a:rPr lang="en-US" sz="1000">
                <a:solidFill>
                  <a:srgbClr val="555555"/>
                </a:solidFill>
              </a:rPr>
              <a:t>Pacific Peace</a:t>
            </a:r>
            <a:endParaRPr lang="en-US" sz="942"/>
          </a:p>
        </p:txBody>
      </p:sp>
      <p:sp>
        <p:nvSpPr>
          <p:cNvPr id="19" name="Shape 15"/>
          <p:cNvSpPr/>
          <p:nvPr/>
        </p:nvSpPr>
        <p:spPr>
          <a:xfrm>
            <a:off x="2914650" y="2705695"/>
            <a:ext cx="2271713" cy="710803"/>
          </a:xfrm>
          <a:prstGeom prst="rect">
            <a:avLst/>
          </a:prstGeom>
          <a:solidFill>
            <a:srgbClr val="FFFFFF"/>
          </a:solidFill>
          <a:ln/>
        </p:spPr>
        <p:txBody>
          <a:bodyPr/>
          <a:lstStyle/>
          <a:p>
            <a:pPr algn="l"/>
            <a:endParaRPr lang="en-AU"/>
          </a:p>
        </p:txBody>
      </p:sp>
      <p:sp>
        <p:nvSpPr>
          <p:cNvPr id="20" name="Shape 16"/>
          <p:cNvSpPr/>
          <p:nvPr/>
        </p:nvSpPr>
        <p:spPr>
          <a:xfrm>
            <a:off x="2914650" y="2705695"/>
            <a:ext cx="57150" cy="710803"/>
          </a:xfrm>
          <a:prstGeom prst="rect">
            <a:avLst/>
          </a:prstGeom>
          <a:solidFill>
            <a:srgbClr val="0055A4"/>
          </a:solidFill>
          <a:ln/>
        </p:spPr>
        <p:txBody>
          <a:bodyPr/>
          <a:lstStyle/>
          <a:p>
            <a:pPr algn="l"/>
            <a:endParaRPr lang="en-AU"/>
          </a:p>
        </p:txBody>
      </p:sp>
      <p:sp>
        <p:nvSpPr>
          <p:cNvPr id="21" name="Text 17"/>
          <p:cNvSpPr/>
          <p:nvPr/>
        </p:nvSpPr>
        <p:spPr>
          <a:xfrm>
            <a:off x="3057525" y="2848570"/>
            <a:ext cx="1985963" cy="214313"/>
          </a:xfrm>
          <a:prstGeom prst="rect">
            <a:avLst/>
          </a:prstGeom>
          <a:noFill/>
          <a:ln/>
        </p:spPr>
        <p:txBody>
          <a:bodyPr wrap="none" lIns="0" tIns="0" rIns="0" bIns="0" rtlCol="0" anchor="t">
            <a:spAutoFit/>
          </a:bodyPr>
          <a:lstStyle/>
          <a:p>
            <a:pPr marL="0" indent="0" algn="l">
              <a:lnSpc>
                <a:spcPts val="1500"/>
              </a:lnSpc>
              <a:buNone/>
            </a:pPr>
            <a:r>
              <a:rPr lang="en-US" sz="1200" b="1">
                <a:solidFill>
                  <a:srgbClr val="1A1A1A"/>
                </a:solidFill>
              </a:rPr>
              <a:t>Perth</a:t>
            </a:r>
            <a:endParaRPr lang="en-US" sz="1090"/>
          </a:p>
        </p:txBody>
      </p:sp>
      <p:sp>
        <p:nvSpPr>
          <p:cNvPr id="22" name="Text 18"/>
          <p:cNvSpPr/>
          <p:nvPr/>
        </p:nvSpPr>
        <p:spPr>
          <a:xfrm>
            <a:off x="3057525" y="3098602"/>
            <a:ext cx="1985963" cy="175022"/>
          </a:xfrm>
          <a:prstGeom prst="rect">
            <a:avLst/>
          </a:prstGeom>
          <a:noFill/>
          <a:ln/>
        </p:spPr>
        <p:txBody>
          <a:bodyPr wrap="none" lIns="238125" tIns="0" rIns="0" bIns="0" rtlCol="0" anchor="t">
            <a:spAutoFit/>
          </a:bodyPr>
          <a:lstStyle/>
          <a:p>
            <a:pPr marL="0" indent="0" algn="l">
              <a:lnSpc>
                <a:spcPts val="1200"/>
              </a:lnSpc>
              <a:buNone/>
            </a:pPr>
            <a:r>
              <a:rPr lang="en-US" sz="1000">
                <a:solidFill>
                  <a:srgbClr val="555555"/>
                </a:solidFill>
              </a:rPr>
              <a:t>Nuclear-Free West</a:t>
            </a:r>
            <a:endParaRPr lang="en-US" sz="942"/>
          </a:p>
        </p:txBody>
      </p:sp>
      <p:sp>
        <p:nvSpPr>
          <p:cNvPr id="23" name="Shape 19"/>
          <p:cNvSpPr/>
          <p:nvPr/>
        </p:nvSpPr>
        <p:spPr>
          <a:xfrm>
            <a:off x="428625" y="3630811"/>
            <a:ext cx="2271713" cy="710803"/>
          </a:xfrm>
          <a:prstGeom prst="rect">
            <a:avLst/>
          </a:prstGeom>
          <a:solidFill>
            <a:srgbClr val="FFFFFF"/>
          </a:solidFill>
          <a:ln/>
        </p:spPr>
        <p:txBody>
          <a:bodyPr/>
          <a:lstStyle/>
          <a:p>
            <a:pPr algn="l"/>
            <a:endParaRPr lang="en-AU"/>
          </a:p>
        </p:txBody>
      </p:sp>
      <p:sp>
        <p:nvSpPr>
          <p:cNvPr id="24" name="Shape 20"/>
          <p:cNvSpPr/>
          <p:nvPr/>
        </p:nvSpPr>
        <p:spPr>
          <a:xfrm>
            <a:off x="428625" y="3630811"/>
            <a:ext cx="57150" cy="710803"/>
          </a:xfrm>
          <a:prstGeom prst="rect">
            <a:avLst/>
          </a:prstGeom>
          <a:solidFill>
            <a:srgbClr val="0055A4"/>
          </a:solidFill>
          <a:ln/>
        </p:spPr>
        <p:txBody>
          <a:bodyPr/>
          <a:lstStyle/>
          <a:p>
            <a:pPr algn="l"/>
            <a:endParaRPr lang="en-AU"/>
          </a:p>
        </p:txBody>
      </p:sp>
      <p:sp>
        <p:nvSpPr>
          <p:cNvPr id="25" name="Text 21"/>
          <p:cNvSpPr/>
          <p:nvPr/>
        </p:nvSpPr>
        <p:spPr>
          <a:xfrm>
            <a:off x="571500" y="3773686"/>
            <a:ext cx="1985963" cy="214313"/>
          </a:xfrm>
          <a:prstGeom prst="rect">
            <a:avLst/>
          </a:prstGeom>
          <a:noFill/>
          <a:ln/>
        </p:spPr>
        <p:txBody>
          <a:bodyPr wrap="none" lIns="0" tIns="0" rIns="0" bIns="0" rtlCol="0" anchor="t">
            <a:spAutoFit/>
          </a:bodyPr>
          <a:lstStyle/>
          <a:p>
            <a:pPr marL="0" indent="0" algn="l">
              <a:lnSpc>
                <a:spcPts val="1500"/>
              </a:lnSpc>
              <a:buNone/>
            </a:pPr>
            <a:r>
              <a:rPr lang="en-US" sz="1200" b="1">
                <a:solidFill>
                  <a:srgbClr val="1A1A1A"/>
                </a:solidFill>
              </a:rPr>
              <a:t>Sydney</a:t>
            </a:r>
            <a:endParaRPr lang="en-US" sz="1090"/>
          </a:p>
        </p:txBody>
      </p:sp>
      <p:sp>
        <p:nvSpPr>
          <p:cNvPr id="26" name="Text 22"/>
          <p:cNvSpPr/>
          <p:nvPr/>
        </p:nvSpPr>
        <p:spPr>
          <a:xfrm>
            <a:off x="571500" y="4023717"/>
            <a:ext cx="1985963" cy="175022"/>
          </a:xfrm>
          <a:prstGeom prst="rect">
            <a:avLst/>
          </a:prstGeom>
          <a:noFill/>
          <a:ln/>
        </p:spPr>
        <p:txBody>
          <a:bodyPr wrap="none" lIns="238125" tIns="0" rIns="0" bIns="0" rtlCol="0" anchor="t">
            <a:spAutoFit/>
          </a:bodyPr>
          <a:lstStyle/>
          <a:p>
            <a:pPr marL="0" indent="0" algn="l">
              <a:lnSpc>
                <a:spcPts val="1200"/>
              </a:lnSpc>
              <a:buNone/>
            </a:pPr>
            <a:r>
              <a:rPr lang="en-US" sz="1000">
                <a:solidFill>
                  <a:srgbClr val="555555"/>
                </a:solidFill>
              </a:rPr>
              <a:t>Media Capital</a:t>
            </a:r>
            <a:endParaRPr lang="en-US" sz="942"/>
          </a:p>
        </p:txBody>
      </p:sp>
      <p:sp>
        <p:nvSpPr>
          <p:cNvPr id="27" name="Shape 23"/>
          <p:cNvSpPr/>
          <p:nvPr/>
        </p:nvSpPr>
        <p:spPr>
          <a:xfrm>
            <a:off x="2914650" y="3630811"/>
            <a:ext cx="2271713" cy="710803"/>
          </a:xfrm>
          <a:prstGeom prst="rect">
            <a:avLst/>
          </a:prstGeom>
          <a:solidFill>
            <a:srgbClr val="FFFFFF"/>
          </a:solidFill>
          <a:ln/>
        </p:spPr>
        <p:txBody>
          <a:bodyPr/>
          <a:lstStyle/>
          <a:p>
            <a:pPr algn="l"/>
            <a:endParaRPr lang="en-AU"/>
          </a:p>
        </p:txBody>
      </p:sp>
      <p:sp>
        <p:nvSpPr>
          <p:cNvPr id="28" name="Shape 24"/>
          <p:cNvSpPr/>
          <p:nvPr/>
        </p:nvSpPr>
        <p:spPr>
          <a:xfrm>
            <a:off x="2914650" y="3630811"/>
            <a:ext cx="57150" cy="710803"/>
          </a:xfrm>
          <a:prstGeom prst="rect">
            <a:avLst/>
          </a:prstGeom>
          <a:solidFill>
            <a:srgbClr val="0055A4"/>
          </a:solidFill>
          <a:ln/>
        </p:spPr>
        <p:txBody>
          <a:bodyPr/>
          <a:lstStyle/>
          <a:p>
            <a:pPr algn="l"/>
            <a:endParaRPr lang="en-AU"/>
          </a:p>
        </p:txBody>
      </p:sp>
      <p:sp>
        <p:nvSpPr>
          <p:cNvPr id="29" name="Text 25"/>
          <p:cNvSpPr/>
          <p:nvPr/>
        </p:nvSpPr>
        <p:spPr>
          <a:xfrm>
            <a:off x="3057525" y="3773686"/>
            <a:ext cx="1985963" cy="214313"/>
          </a:xfrm>
          <a:prstGeom prst="rect">
            <a:avLst/>
          </a:prstGeom>
          <a:noFill/>
          <a:ln/>
        </p:spPr>
        <p:txBody>
          <a:bodyPr wrap="none" lIns="0" tIns="0" rIns="0" bIns="0" rtlCol="0" anchor="t">
            <a:spAutoFit/>
          </a:bodyPr>
          <a:lstStyle/>
          <a:p>
            <a:pPr marL="0" indent="0" algn="l">
              <a:lnSpc>
                <a:spcPts val="1500"/>
              </a:lnSpc>
              <a:buNone/>
            </a:pPr>
            <a:r>
              <a:rPr lang="en-US" sz="1200" b="1">
                <a:solidFill>
                  <a:srgbClr val="1A1A1A"/>
                </a:solidFill>
              </a:rPr>
              <a:t>Adelaide</a:t>
            </a:r>
            <a:endParaRPr lang="en-US" sz="1090"/>
          </a:p>
        </p:txBody>
      </p:sp>
      <p:sp>
        <p:nvSpPr>
          <p:cNvPr id="30" name="Text 26"/>
          <p:cNvSpPr/>
          <p:nvPr/>
        </p:nvSpPr>
        <p:spPr>
          <a:xfrm>
            <a:off x="3057525" y="4023717"/>
            <a:ext cx="1985963" cy="175022"/>
          </a:xfrm>
          <a:prstGeom prst="rect">
            <a:avLst/>
          </a:prstGeom>
          <a:noFill/>
          <a:ln/>
        </p:spPr>
        <p:txBody>
          <a:bodyPr wrap="none" lIns="238125" tIns="0" rIns="0" bIns="0" rtlCol="0" anchor="t">
            <a:spAutoFit/>
          </a:bodyPr>
          <a:lstStyle/>
          <a:p>
            <a:pPr marL="0" indent="0" algn="l">
              <a:lnSpc>
                <a:spcPts val="1200"/>
              </a:lnSpc>
              <a:buNone/>
            </a:pPr>
            <a:r>
              <a:rPr lang="en-US" sz="1000">
                <a:solidFill>
                  <a:srgbClr val="555555"/>
                </a:solidFill>
              </a:rPr>
              <a:t>Community Power</a:t>
            </a:r>
            <a:endParaRPr lang="en-US" sz="942"/>
          </a:p>
        </p:txBody>
      </p:sp>
      <p:sp>
        <p:nvSpPr>
          <p:cNvPr id="31" name="Shape 27"/>
          <p:cNvSpPr/>
          <p:nvPr/>
        </p:nvSpPr>
        <p:spPr>
          <a:xfrm>
            <a:off x="428625" y="4555927"/>
            <a:ext cx="2271713" cy="710803"/>
          </a:xfrm>
          <a:prstGeom prst="rect">
            <a:avLst/>
          </a:prstGeom>
          <a:solidFill>
            <a:srgbClr val="FFFFFF"/>
          </a:solidFill>
          <a:ln/>
        </p:spPr>
        <p:txBody>
          <a:bodyPr/>
          <a:lstStyle/>
          <a:p>
            <a:pPr algn="l"/>
            <a:endParaRPr lang="en-AU"/>
          </a:p>
        </p:txBody>
      </p:sp>
      <p:sp>
        <p:nvSpPr>
          <p:cNvPr id="32" name="Shape 28"/>
          <p:cNvSpPr/>
          <p:nvPr/>
        </p:nvSpPr>
        <p:spPr>
          <a:xfrm>
            <a:off x="428625" y="4555927"/>
            <a:ext cx="57150" cy="710803"/>
          </a:xfrm>
          <a:prstGeom prst="rect">
            <a:avLst/>
          </a:prstGeom>
          <a:solidFill>
            <a:srgbClr val="0055A4"/>
          </a:solidFill>
          <a:ln/>
        </p:spPr>
        <p:txBody>
          <a:bodyPr/>
          <a:lstStyle/>
          <a:p>
            <a:pPr algn="l"/>
            <a:endParaRPr lang="en-AU"/>
          </a:p>
        </p:txBody>
      </p:sp>
      <p:sp>
        <p:nvSpPr>
          <p:cNvPr id="33" name="Text 29"/>
          <p:cNvSpPr/>
          <p:nvPr/>
        </p:nvSpPr>
        <p:spPr>
          <a:xfrm>
            <a:off x="571500" y="4698802"/>
            <a:ext cx="1985963" cy="214313"/>
          </a:xfrm>
          <a:prstGeom prst="rect">
            <a:avLst/>
          </a:prstGeom>
          <a:noFill/>
          <a:ln/>
        </p:spPr>
        <p:txBody>
          <a:bodyPr wrap="none" lIns="0" tIns="0" rIns="0" bIns="0" rtlCol="0" anchor="t">
            <a:spAutoFit/>
          </a:bodyPr>
          <a:lstStyle/>
          <a:p>
            <a:pPr marL="0" indent="0" algn="l">
              <a:lnSpc>
                <a:spcPts val="1500"/>
              </a:lnSpc>
              <a:buNone/>
            </a:pPr>
            <a:r>
              <a:rPr lang="en-US" sz="1200" b="1">
                <a:solidFill>
                  <a:srgbClr val="1A1A1A"/>
                </a:solidFill>
              </a:rPr>
              <a:t>Darwin</a:t>
            </a:r>
            <a:endParaRPr lang="en-US" sz="1090"/>
          </a:p>
        </p:txBody>
      </p:sp>
      <p:sp>
        <p:nvSpPr>
          <p:cNvPr id="34" name="Text 30"/>
          <p:cNvSpPr/>
          <p:nvPr/>
        </p:nvSpPr>
        <p:spPr>
          <a:xfrm>
            <a:off x="571500" y="4948833"/>
            <a:ext cx="1985963" cy="175022"/>
          </a:xfrm>
          <a:prstGeom prst="rect">
            <a:avLst/>
          </a:prstGeom>
          <a:noFill/>
          <a:ln/>
        </p:spPr>
        <p:txBody>
          <a:bodyPr wrap="none" lIns="238125" tIns="0" rIns="0" bIns="0" rtlCol="0" anchor="t">
            <a:spAutoFit/>
          </a:bodyPr>
          <a:lstStyle/>
          <a:p>
            <a:pPr marL="0" indent="0" algn="l">
              <a:lnSpc>
                <a:spcPts val="1200"/>
              </a:lnSpc>
              <a:buNone/>
            </a:pPr>
            <a:r>
              <a:rPr lang="en-US" sz="1000">
                <a:solidFill>
                  <a:srgbClr val="555555"/>
                </a:solidFill>
              </a:rPr>
              <a:t>Anti-Base Action</a:t>
            </a:r>
            <a:endParaRPr lang="en-US" sz="942"/>
          </a:p>
        </p:txBody>
      </p:sp>
      <p:sp>
        <p:nvSpPr>
          <p:cNvPr id="35" name="Shape 31"/>
          <p:cNvSpPr/>
          <p:nvPr/>
        </p:nvSpPr>
        <p:spPr>
          <a:xfrm>
            <a:off x="2914650" y="4555927"/>
            <a:ext cx="2271713" cy="710803"/>
          </a:xfrm>
          <a:prstGeom prst="rect">
            <a:avLst/>
          </a:prstGeom>
          <a:solidFill>
            <a:srgbClr val="FFFFFF"/>
          </a:solidFill>
          <a:ln/>
        </p:spPr>
        <p:txBody>
          <a:bodyPr/>
          <a:lstStyle/>
          <a:p>
            <a:pPr algn="l"/>
            <a:endParaRPr lang="en-AU"/>
          </a:p>
        </p:txBody>
      </p:sp>
      <p:sp>
        <p:nvSpPr>
          <p:cNvPr id="36" name="Shape 32"/>
          <p:cNvSpPr/>
          <p:nvPr/>
        </p:nvSpPr>
        <p:spPr>
          <a:xfrm>
            <a:off x="2914650" y="4555927"/>
            <a:ext cx="57150" cy="710803"/>
          </a:xfrm>
          <a:prstGeom prst="rect">
            <a:avLst/>
          </a:prstGeom>
          <a:solidFill>
            <a:srgbClr val="0055A4"/>
          </a:solidFill>
          <a:ln/>
        </p:spPr>
        <p:txBody>
          <a:bodyPr/>
          <a:lstStyle/>
          <a:p>
            <a:pPr algn="l"/>
            <a:endParaRPr lang="en-AU"/>
          </a:p>
        </p:txBody>
      </p:sp>
      <p:sp>
        <p:nvSpPr>
          <p:cNvPr id="37" name="Text 33"/>
          <p:cNvSpPr/>
          <p:nvPr/>
        </p:nvSpPr>
        <p:spPr>
          <a:xfrm>
            <a:off x="3057525" y="4698802"/>
            <a:ext cx="1985963" cy="214313"/>
          </a:xfrm>
          <a:prstGeom prst="rect">
            <a:avLst/>
          </a:prstGeom>
          <a:noFill/>
          <a:ln/>
        </p:spPr>
        <p:txBody>
          <a:bodyPr wrap="none" lIns="0" tIns="0" rIns="0" bIns="0" rtlCol="0" anchor="t">
            <a:spAutoFit/>
          </a:bodyPr>
          <a:lstStyle/>
          <a:p>
            <a:pPr marL="0" indent="0" algn="l">
              <a:lnSpc>
                <a:spcPts val="1500"/>
              </a:lnSpc>
              <a:buNone/>
            </a:pPr>
            <a:r>
              <a:rPr lang="en-US" sz="1200" b="1">
                <a:solidFill>
                  <a:srgbClr val="1A1A1A"/>
                </a:solidFill>
              </a:rPr>
              <a:t>Hobart</a:t>
            </a:r>
            <a:endParaRPr lang="en-US" sz="1090"/>
          </a:p>
        </p:txBody>
      </p:sp>
      <p:sp>
        <p:nvSpPr>
          <p:cNvPr id="38" name="Text 34"/>
          <p:cNvSpPr/>
          <p:nvPr/>
        </p:nvSpPr>
        <p:spPr>
          <a:xfrm>
            <a:off x="3057525" y="4948833"/>
            <a:ext cx="1985963" cy="175022"/>
          </a:xfrm>
          <a:prstGeom prst="rect">
            <a:avLst/>
          </a:prstGeom>
          <a:noFill/>
          <a:ln/>
        </p:spPr>
        <p:txBody>
          <a:bodyPr wrap="none" lIns="238125" tIns="0" rIns="0" bIns="0" rtlCol="0" anchor="t">
            <a:spAutoFit/>
          </a:bodyPr>
          <a:lstStyle/>
          <a:p>
            <a:pPr marL="0" indent="0" algn="l">
              <a:lnSpc>
                <a:spcPts val="1200"/>
              </a:lnSpc>
              <a:buNone/>
            </a:pPr>
            <a:r>
              <a:rPr lang="en-US" sz="1000">
                <a:solidFill>
                  <a:srgbClr val="555555"/>
                </a:solidFill>
              </a:rPr>
              <a:t>Island of Peace</a:t>
            </a:r>
            <a:endParaRPr lang="en-US" sz="942"/>
          </a:p>
        </p:txBody>
      </p:sp>
      <p:sp>
        <p:nvSpPr>
          <p:cNvPr id="40" name="Text 35"/>
          <p:cNvSpPr/>
          <p:nvPr/>
        </p:nvSpPr>
        <p:spPr>
          <a:xfrm rot="5232932">
            <a:off x="5543550" y="4501455"/>
            <a:ext cx="65" cy="111184"/>
          </a:xfrm>
          <a:prstGeom prst="rect">
            <a:avLst/>
          </a:prstGeom>
          <a:noFill/>
          <a:ln/>
        </p:spPr>
        <p:txBody>
          <a:bodyPr wrap="none" lIns="0" tIns="0" rIns="0" bIns="0" rtlCol="0" anchor="t">
            <a:spAutoFit/>
          </a:bodyPr>
          <a:lstStyle/>
          <a:p>
            <a:pPr marL="0" indent="0" algn="l">
              <a:lnSpc>
                <a:spcPts val="900"/>
              </a:lnSpc>
              <a:buNone/>
            </a:pPr>
            <a:endParaRPr lang="en-US" sz="727"/>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279929"/>
          </a:xfrm>
          <a:prstGeom prst="rect">
            <a:avLst/>
          </a:prstGeom>
        </p:spPr>
      </p:pic>
      <p:sp>
        <p:nvSpPr>
          <p:cNvPr id="4" name="Shape 0"/>
          <p:cNvSpPr/>
          <p:nvPr/>
        </p:nvSpPr>
        <p:spPr>
          <a:xfrm>
            <a:off x="0" y="0"/>
            <a:ext cx="9144000" cy="714375"/>
          </a:xfrm>
          <a:prstGeom prst="rect">
            <a:avLst/>
          </a:prstGeom>
          <a:solidFill>
            <a:srgbClr val="0055A4"/>
          </a:solidFill>
          <a:ln/>
        </p:spPr>
        <p:txBody>
          <a:bodyPr/>
          <a:lstStyle/>
          <a:p>
            <a:pPr algn="l"/>
            <a:endParaRPr lang="en-AU"/>
          </a:p>
        </p:txBody>
      </p:sp>
      <p:sp>
        <p:nvSpPr>
          <p:cNvPr id="5" name="Text 1"/>
          <p:cNvSpPr/>
          <p:nvPr/>
        </p:nvSpPr>
        <p:spPr>
          <a:xfrm>
            <a:off x="0" y="0"/>
            <a:ext cx="9144000" cy="714375"/>
          </a:xfrm>
          <a:prstGeom prst="rect">
            <a:avLst/>
          </a:prstGeom>
          <a:noFill/>
          <a:ln/>
        </p:spPr>
        <p:txBody>
          <a:bodyPr wrap="square" lIns="510286" tIns="0" rIns="0" bIns="0" rtlCol="0" anchor="t">
            <a:spAutoFit/>
          </a:bodyPr>
          <a:lstStyle/>
          <a:p>
            <a:pPr marL="0" indent="0" algn="l">
              <a:lnSpc>
                <a:spcPts val="2800"/>
              </a:lnSpc>
              <a:buNone/>
            </a:pPr>
            <a:r>
              <a:rPr lang="en-US" sz="2400" b="1">
                <a:solidFill>
                  <a:srgbClr val="F5F5F0"/>
                </a:solidFill>
              </a:rPr>
              <a:t>Campaign Timeline to 125th Anniversary</a:t>
            </a:r>
            <a:endParaRPr lang="en-US" sz="2121"/>
          </a:p>
        </p:txBody>
      </p:sp>
      <p:sp>
        <p:nvSpPr>
          <p:cNvPr id="6" name="Text 2"/>
          <p:cNvSpPr/>
          <p:nvPr/>
        </p:nvSpPr>
        <p:spPr>
          <a:xfrm>
            <a:off x="428625" y="1000125"/>
            <a:ext cx="1000125" cy="269677"/>
          </a:xfrm>
          <a:prstGeom prst="rect">
            <a:avLst/>
          </a:prstGeom>
          <a:noFill/>
          <a:ln/>
        </p:spPr>
        <p:txBody>
          <a:bodyPr wrap="none" lIns="0" tIns="42545" rIns="0" bIns="0" rtlCol="0" anchor="t">
            <a:spAutoFit/>
          </a:bodyPr>
          <a:lstStyle/>
          <a:p>
            <a:pPr marL="0" indent="0" algn="r">
              <a:lnSpc>
                <a:spcPts val="1600"/>
              </a:lnSpc>
              <a:buNone/>
            </a:pPr>
            <a:r>
              <a:rPr lang="en-US" sz="1300" b="1">
                <a:solidFill>
                  <a:srgbClr val="0055A4"/>
                </a:solidFill>
              </a:rPr>
              <a:t>Jan 2026</a:t>
            </a:r>
            <a:endParaRPr lang="en-US" sz="1193"/>
          </a:p>
        </p:txBody>
      </p:sp>
      <p:sp>
        <p:nvSpPr>
          <p:cNvPr id="7" name="Shape 3"/>
          <p:cNvSpPr/>
          <p:nvPr/>
        </p:nvSpPr>
        <p:spPr>
          <a:xfrm>
            <a:off x="2057400" y="1000125"/>
            <a:ext cx="6657975" cy="771162"/>
          </a:xfrm>
          <a:prstGeom prst="rect">
            <a:avLst/>
          </a:prstGeom>
          <a:solidFill>
            <a:srgbClr val="FFFFFF"/>
          </a:solidFill>
          <a:ln/>
        </p:spPr>
        <p:txBody>
          <a:bodyPr/>
          <a:lstStyle/>
          <a:p>
            <a:pPr algn="l"/>
            <a:endParaRPr lang="en-AU"/>
          </a:p>
        </p:txBody>
      </p:sp>
      <p:sp>
        <p:nvSpPr>
          <p:cNvPr id="8" name="Shape 4"/>
          <p:cNvSpPr/>
          <p:nvPr/>
        </p:nvSpPr>
        <p:spPr>
          <a:xfrm>
            <a:off x="2057400" y="1000125"/>
            <a:ext cx="28575" cy="771162"/>
          </a:xfrm>
          <a:prstGeom prst="rect">
            <a:avLst/>
          </a:prstGeom>
          <a:solidFill>
            <a:srgbClr val="0055A4"/>
          </a:solidFill>
          <a:ln/>
        </p:spPr>
        <p:txBody>
          <a:bodyPr/>
          <a:lstStyle/>
          <a:p>
            <a:pPr algn="l"/>
            <a:endParaRPr lang="en-AU"/>
          </a:p>
        </p:txBody>
      </p:sp>
      <p:sp>
        <p:nvSpPr>
          <p:cNvPr id="9" name="Text 5"/>
          <p:cNvSpPr/>
          <p:nvPr/>
        </p:nvSpPr>
        <p:spPr>
          <a:xfrm>
            <a:off x="2271713" y="1143000"/>
            <a:ext cx="6229350" cy="233958"/>
          </a:xfrm>
          <a:prstGeom prst="rect">
            <a:avLst/>
          </a:prstGeom>
          <a:noFill/>
          <a:ln/>
        </p:spPr>
        <p:txBody>
          <a:bodyPr wrap="none" lIns="0" tIns="0" rIns="0" bIns="0" rtlCol="0" anchor="t">
            <a:spAutoFit/>
          </a:bodyPr>
          <a:lstStyle/>
          <a:p>
            <a:pPr marL="0" indent="0" algn="l">
              <a:lnSpc>
                <a:spcPts val="1600"/>
              </a:lnSpc>
              <a:buNone/>
            </a:pPr>
            <a:r>
              <a:rPr lang="en-US" sz="1300" b="1">
                <a:solidFill>
                  <a:srgbClr val="1A1A1A"/>
                </a:solidFill>
              </a:rPr>
              <a:t>Resource Development &amp; MP Briefings</a:t>
            </a:r>
            <a:endParaRPr lang="en-US" sz="1193"/>
          </a:p>
        </p:txBody>
      </p:sp>
      <p:sp>
        <p:nvSpPr>
          <p:cNvPr id="10" name="Text 6"/>
          <p:cNvSpPr/>
          <p:nvPr/>
        </p:nvSpPr>
        <p:spPr>
          <a:xfrm>
            <a:off x="2271713" y="1448395"/>
            <a:ext cx="6229350" cy="180017"/>
          </a:xfrm>
          <a:prstGeom prst="rect">
            <a:avLst/>
          </a:prstGeom>
          <a:noFill/>
          <a:ln/>
        </p:spPr>
        <p:txBody>
          <a:bodyPr wrap="none" lIns="0" tIns="0" rIns="0" bIns="0" rtlCol="0" anchor="t">
            <a:spAutoFit/>
          </a:bodyPr>
          <a:lstStyle/>
          <a:p>
            <a:pPr marL="0" indent="0" algn="l">
              <a:lnSpc>
                <a:spcPts val="1400"/>
              </a:lnSpc>
              <a:buNone/>
            </a:pPr>
            <a:r>
              <a:rPr lang="en-US" sz="1000">
                <a:solidFill>
                  <a:srgbClr val="555555"/>
                </a:solidFill>
              </a:rPr>
              <a:t>Developing materials and conducting initial briefings with Ministers and MPs.</a:t>
            </a:r>
            <a:endParaRPr lang="en-US" sz="942"/>
          </a:p>
        </p:txBody>
      </p:sp>
      <p:sp>
        <p:nvSpPr>
          <p:cNvPr id="11" name="Text 7"/>
          <p:cNvSpPr/>
          <p:nvPr/>
        </p:nvSpPr>
        <p:spPr>
          <a:xfrm>
            <a:off x="428625" y="1921306"/>
            <a:ext cx="1000125" cy="269677"/>
          </a:xfrm>
          <a:prstGeom prst="rect">
            <a:avLst/>
          </a:prstGeom>
          <a:noFill/>
          <a:ln/>
        </p:spPr>
        <p:txBody>
          <a:bodyPr wrap="none" lIns="0" tIns="42545" rIns="0" bIns="0" rtlCol="0" anchor="t">
            <a:spAutoFit/>
          </a:bodyPr>
          <a:lstStyle/>
          <a:p>
            <a:pPr marL="0" indent="0" algn="r">
              <a:lnSpc>
                <a:spcPts val="1600"/>
              </a:lnSpc>
              <a:buNone/>
            </a:pPr>
            <a:r>
              <a:rPr lang="en-US" sz="1300" b="1">
                <a:solidFill>
                  <a:srgbClr val="0055A4"/>
                </a:solidFill>
              </a:rPr>
              <a:t>Mar 2026</a:t>
            </a:r>
            <a:endParaRPr lang="en-US" sz="1193"/>
          </a:p>
        </p:txBody>
      </p:sp>
      <p:sp>
        <p:nvSpPr>
          <p:cNvPr id="12" name="Shape 8"/>
          <p:cNvSpPr/>
          <p:nvPr/>
        </p:nvSpPr>
        <p:spPr>
          <a:xfrm>
            <a:off x="2057400" y="1921306"/>
            <a:ext cx="6657975" cy="771162"/>
          </a:xfrm>
          <a:prstGeom prst="rect">
            <a:avLst/>
          </a:prstGeom>
          <a:solidFill>
            <a:srgbClr val="FFFFFF"/>
          </a:solidFill>
          <a:ln/>
        </p:spPr>
        <p:txBody>
          <a:bodyPr/>
          <a:lstStyle/>
          <a:p>
            <a:pPr algn="l"/>
            <a:endParaRPr lang="en-AU"/>
          </a:p>
        </p:txBody>
      </p:sp>
      <p:sp>
        <p:nvSpPr>
          <p:cNvPr id="13" name="Shape 9"/>
          <p:cNvSpPr/>
          <p:nvPr/>
        </p:nvSpPr>
        <p:spPr>
          <a:xfrm>
            <a:off x="2057400" y="1921306"/>
            <a:ext cx="28575" cy="771162"/>
          </a:xfrm>
          <a:prstGeom prst="rect">
            <a:avLst/>
          </a:prstGeom>
          <a:solidFill>
            <a:srgbClr val="0055A4"/>
          </a:solidFill>
          <a:ln/>
        </p:spPr>
        <p:txBody>
          <a:bodyPr/>
          <a:lstStyle/>
          <a:p>
            <a:pPr algn="l"/>
            <a:endParaRPr lang="en-AU"/>
          </a:p>
        </p:txBody>
      </p:sp>
      <p:sp>
        <p:nvSpPr>
          <p:cNvPr id="14" name="Text 10"/>
          <p:cNvSpPr/>
          <p:nvPr/>
        </p:nvSpPr>
        <p:spPr>
          <a:xfrm>
            <a:off x="2271713" y="2064181"/>
            <a:ext cx="6229350" cy="233958"/>
          </a:xfrm>
          <a:prstGeom prst="rect">
            <a:avLst/>
          </a:prstGeom>
          <a:noFill/>
          <a:ln/>
        </p:spPr>
        <p:txBody>
          <a:bodyPr wrap="none" lIns="0" tIns="0" rIns="0" bIns="0" rtlCol="0" anchor="t">
            <a:spAutoFit/>
          </a:bodyPr>
          <a:lstStyle/>
          <a:p>
            <a:pPr marL="0" indent="0" algn="l">
              <a:lnSpc>
                <a:spcPts val="1600"/>
              </a:lnSpc>
              <a:buNone/>
            </a:pPr>
            <a:r>
              <a:rPr lang="en-US" sz="1300" b="1">
                <a:solidFill>
                  <a:srgbClr val="1A1A1A"/>
                </a:solidFill>
              </a:rPr>
              <a:t>High-Level Political Delegation</a:t>
            </a:r>
            <a:endParaRPr lang="en-US" sz="1193"/>
          </a:p>
        </p:txBody>
      </p:sp>
      <p:sp>
        <p:nvSpPr>
          <p:cNvPr id="15" name="Text 11"/>
          <p:cNvSpPr/>
          <p:nvPr/>
        </p:nvSpPr>
        <p:spPr>
          <a:xfrm>
            <a:off x="2271713" y="2369576"/>
            <a:ext cx="6229350" cy="180017"/>
          </a:xfrm>
          <a:prstGeom prst="rect">
            <a:avLst/>
          </a:prstGeom>
          <a:noFill/>
          <a:ln/>
        </p:spPr>
        <p:txBody>
          <a:bodyPr wrap="none" lIns="0" tIns="0" rIns="0" bIns="0" rtlCol="0" anchor="t">
            <a:spAutoFit/>
          </a:bodyPr>
          <a:lstStyle/>
          <a:p>
            <a:pPr marL="0" indent="0" algn="l">
              <a:lnSpc>
                <a:spcPts val="1400"/>
              </a:lnSpc>
              <a:buNone/>
            </a:pPr>
            <a:r>
              <a:rPr lang="en-US" sz="1000">
                <a:solidFill>
                  <a:srgbClr val="555555"/>
                </a:solidFill>
              </a:rPr>
              <a:t>Delegation to Canberra to present the MPAP policy framework.</a:t>
            </a:r>
            <a:endParaRPr lang="en-US" sz="942"/>
          </a:p>
        </p:txBody>
      </p:sp>
      <p:sp>
        <p:nvSpPr>
          <p:cNvPr id="16" name="Text 12"/>
          <p:cNvSpPr/>
          <p:nvPr/>
        </p:nvSpPr>
        <p:spPr>
          <a:xfrm>
            <a:off x="428625" y="2842487"/>
            <a:ext cx="1000125" cy="269677"/>
          </a:xfrm>
          <a:prstGeom prst="rect">
            <a:avLst/>
          </a:prstGeom>
          <a:noFill/>
          <a:ln/>
        </p:spPr>
        <p:txBody>
          <a:bodyPr wrap="none" lIns="0" tIns="42545" rIns="0" bIns="0" rtlCol="0" anchor="t">
            <a:spAutoFit/>
          </a:bodyPr>
          <a:lstStyle/>
          <a:p>
            <a:pPr marL="0" indent="0" algn="r">
              <a:lnSpc>
                <a:spcPts val="1600"/>
              </a:lnSpc>
              <a:buNone/>
            </a:pPr>
            <a:r>
              <a:rPr lang="en-US" sz="1300" b="1">
                <a:solidFill>
                  <a:srgbClr val="0055A4"/>
                </a:solidFill>
              </a:rPr>
              <a:t>May 9</a:t>
            </a:r>
            <a:endParaRPr lang="en-US" sz="1193"/>
          </a:p>
        </p:txBody>
      </p:sp>
      <p:sp>
        <p:nvSpPr>
          <p:cNvPr id="17" name="Shape 13"/>
          <p:cNvSpPr/>
          <p:nvPr/>
        </p:nvSpPr>
        <p:spPr>
          <a:xfrm>
            <a:off x="2057400" y="2842487"/>
            <a:ext cx="6657975" cy="771162"/>
          </a:xfrm>
          <a:prstGeom prst="rect">
            <a:avLst/>
          </a:prstGeom>
          <a:solidFill>
            <a:srgbClr val="FFFFFF"/>
          </a:solidFill>
          <a:ln/>
        </p:spPr>
        <p:txBody>
          <a:bodyPr/>
          <a:lstStyle/>
          <a:p>
            <a:pPr algn="l"/>
            <a:endParaRPr lang="en-AU"/>
          </a:p>
        </p:txBody>
      </p:sp>
      <p:sp>
        <p:nvSpPr>
          <p:cNvPr id="18" name="Shape 14"/>
          <p:cNvSpPr/>
          <p:nvPr/>
        </p:nvSpPr>
        <p:spPr>
          <a:xfrm>
            <a:off x="2057400" y="2842487"/>
            <a:ext cx="28575" cy="771162"/>
          </a:xfrm>
          <a:prstGeom prst="rect">
            <a:avLst/>
          </a:prstGeom>
          <a:solidFill>
            <a:srgbClr val="0055A4"/>
          </a:solidFill>
          <a:ln/>
        </p:spPr>
        <p:txBody>
          <a:bodyPr/>
          <a:lstStyle/>
          <a:p>
            <a:pPr algn="l"/>
            <a:endParaRPr lang="en-AU"/>
          </a:p>
        </p:txBody>
      </p:sp>
      <p:sp>
        <p:nvSpPr>
          <p:cNvPr id="19" name="Text 15"/>
          <p:cNvSpPr/>
          <p:nvPr/>
        </p:nvSpPr>
        <p:spPr>
          <a:xfrm>
            <a:off x="2271713" y="2985362"/>
            <a:ext cx="6229350" cy="233958"/>
          </a:xfrm>
          <a:prstGeom prst="rect">
            <a:avLst/>
          </a:prstGeom>
          <a:noFill/>
          <a:ln/>
        </p:spPr>
        <p:txBody>
          <a:bodyPr wrap="none" lIns="0" tIns="0" rIns="0" bIns="0" rtlCol="0" anchor="t">
            <a:spAutoFit/>
          </a:bodyPr>
          <a:lstStyle/>
          <a:p>
            <a:pPr marL="0" indent="0" algn="l">
              <a:lnSpc>
                <a:spcPts val="1600"/>
              </a:lnSpc>
              <a:buNone/>
            </a:pPr>
            <a:r>
              <a:rPr lang="en-US" sz="1300" b="1">
                <a:solidFill>
                  <a:srgbClr val="1A1A1A"/>
                </a:solidFill>
              </a:rPr>
              <a:t>National Anniversary Events</a:t>
            </a:r>
            <a:endParaRPr lang="en-US" sz="1193"/>
          </a:p>
        </p:txBody>
      </p:sp>
      <p:sp>
        <p:nvSpPr>
          <p:cNvPr id="20" name="Text 16"/>
          <p:cNvSpPr/>
          <p:nvPr/>
        </p:nvSpPr>
        <p:spPr>
          <a:xfrm>
            <a:off x="2271713" y="3290757"/>
            <a:ext cx="6229350" cy="180017"/>
          </a:xfrm>
          <a:prstGeom prst="rect">
            <a:avLst/>
          </a:prstGeom>
          <a:noFill/>
          <a:ln/>
        </p:spPr>
        <p:txBody>
          <a:bodyPr wrap="none" lIns="0" tIns="0" rIns="0" bIns="0" rtlCol="0" anchor="t">
            <a:spAutoFit/>
          </a:bodyPr>
          <a:lstStyle/>
          <a:p>
            <a:pPr marL="0" indent="0" algn="l">
              <a:lnSpc>
                <a:spcPts val="1400"/>
              </a:lnSpc>
              <a:buNone/>
            </a:pPr>
            <a:r>
              <a:rPr lang="en-US" sz="1000">
                <a:solidFill>
                  <a:srgbClr val="555555"/>
                </a:solidFill>
              </a:rPr>
              <a:t>Coordinated events in 8 major cities marking the 125th Anniversary.</a:t>
            </a:r>
            <a:endParaRPr lang="en-US" sz="942"/>
          </a:p>
        </p:txBody>
      </p:sp>
      <p:sp>
        <p:nvSpPr>
          <p:cNvPr id="21" name="Text 17"/>
          <p:cNvSpPr/>
          <p:nvPr/>
        </p:nvSpPr>
        <p:spPr>
          <a:xfrm>
            <a:off x="428625" y="3763668"/>
            <a:ext cx="1000125" cy="269677"/>
          </a:xfrm>
          <a:prstGeom prst="rect">
            <a:avLst/>
          </a:prstGeom>
          <a:noFill/>
          <a:ln/>
        </p:spPr>
        <p:txBody>
          <a:bodyPr wrap="none" lIns="0" tIns="42545" rIns="0" bIns="0" rtlCol="0" anchor="t">
            <a:spAutoFit/>
          </a:bodyPr>
          <a:lstStyle/>
          <a:p>
            <a:pPr marL="0" indent="0" algn="r">
              <a:lnSpc>
                <a:spcPts val="1600"/>
              </a:lnSpc>
              <a:buNone/>
            </a:pPr>
            <a:r>
              <a:rPr lang="en-US" sz="1300" b="1">
                <a:solidFill>
                  <a:srgbClr val="D9381E"/>
                </a:solidFill>
              </a:rPr>
              <a:t>Jul 23-25</a:t>
            </a:r>
            <a:endParaRPr lang="en-US" sz="1193"/>
          </a:p>
        </p:txBody>
      </p:sp>
      <p:sp>
        <p:nvSpPr>
          <p:cNvPr id="22" name="Shape 18"/>
          <p:cNvSpPr/>
          <p:nvPr/>
        </p:nvSpPr>
        <p:spPr>
          <a:xfrm>
            <a:off x="2071688" y="3763668"/>
            <a:ext cx="6643688" cy="1230511"/>
          </a:xfrm>
          <a:prstGeom prst="rect">
            <a:avLst/>
          </a:prstGeom>
          <a:solidFill>
            <a:srgbClr val="FFF5F5"/>
          </a:solidFill>
          <a:ln/>
        </p:spPr>
        <p:txBody>
          <a:bodyPr/>
          <a:lstStyle/>
          <a:p>
            <a:pPr algn="l"/>
            <a:endParaRPr lang="en-AU"/>
          </a:p>
        </p:txBody>
      </p:sp>
      <p:sp>
        <p:nvSpPr>
          <p:cNvPr id="23" name="Shape 19"/>
          <p:cNvSpPr/>
          <p:nvPr/>
        </p:nvSpPr>
        <p:spPr>
          <a:xfrm>
            <a:off x="2071688" y="3763668"/>
            <a:ext cx="42863" cy="1230511"/>
          </a:xfrm>
          <a:prstGeom prst="rect">
            <a:avLst/>
          </a:prstGeom>
          <a:solidFill>
            <a:srgbClr val="D9381E"/>
          </a:solidFill>
          <a:ln/>
        </p:spPr>
        <p:txBody>
          <a:bodyPr/>
          <a:lstStyle/>
          <a:p>
            <a:pPr algn="l"/>
            <a:endParaRPr lang="en-AU"/>
          </a:p>
        </p:txBody>
      </p:sp>
      <p:sp>
        <p:nvSpPr>
          <p:cNvPr id="24" name="Text 20"/>
          <p:cNvSpPr/>
          <p:nvPr/>
        </p:nvSpPr>
        <p:spPr>
          <a:xfrm>
            <a:off x="2286000" y="3906543"/>
            <a:ext cx="6215063" cy="273248"/>
          </a:xfrm>
          <a:prstGeom prst="rect">
            <a:avLst/>
          </a:prstGeom>
          <a:noFill/>
          <a:ln/>
        </p:spPr>
        <p:txBody>
          <a:bodyPr wrap="none" lIns="0" tIns="0" rIns="0" bIns="0" rtlCol="0" anchor="t">
            <a:spAutoFit/>
          </a:bodyPr>
          <a:lstStyle/>
          <a:p>
            <a:pPr marL="0" indent="0" algn="l">
              <a:lnSpc>
                <a:spcPts val="1900"/>
              </a:lnSpc>
              <a:buNone/>
            </a:pPr>
            <a:r>
              <a:rPr lang="en-US" sz="1600" b="1">
                <a:solidFill>
                  <a:srgbClr val="D9381E"/>
                </a:solidFill>
              </a:rPr>
              <a:t>ALP National Conference (Adelaide)</a:t>
            </a:r>
            <a:endParaRPr lang="en-US" sz="1397"/>
          </a:p>
        </p:txBody>
      </p:sp>
      <p:sp>
        <p:nvSpPr>
          <p:cNvPr id="25" name="Text 21"/>
          <p:cNvSpPr/>
          <p:nvPr/>
        </p:nvSpPr>
        <p:spPr>
          <a:xfrm>
            <a:off x="2286000" y="4251229"/>
            <a:ext cx="6215063" cy="600075"/>
          </a:xfrm>
          <a:prstGeom prst="rect">
            <a:avLst/>
          </a:prstGeom>
          <a:noFill/>
          <a:ln/>
        </p:spPr>
        <p:txBody>
          <a:bodyPr wrap="square" lIns="0" tIns="0" rIns="0" bIns="0" rtlCol="0" anchor="t">
            <a:spAutoFit/>
          </a:bodyPr>
          <a:lstStyle/>
          <a:p>
            <a:pPr marL="0" indent="0" algn="l">
              <a:lnSpc>
                <a:spcPts val="1600"/>
              </a:lnSpc>
              <a:buNone/>
            </a:pPr>
            <a:r>
              <a:rPr lang="en-US" sz="1200">
                <a:solidFill>
                  <a:srgbClr val="333333"/>
                </a:solidFill>
              </a:rPr>
              <a:t>The campaign culminates here, where the party's </a:t>
            </a:r>
            <a:r>
              <a:rPr lang="en-US" sz="1100" b="1">
                <a:solidFill>
                  <a:srgbClr val="333333"/>
                </a:solidFill>
              </a:rPr>
              <a:t>National Platform for the next three years</a:t>
            </a:r>
            <a:r>
              <a:rPr lang="en-US" sz="1200">
                <a:solidFill>
                  <a:srgbClr val="333333"/>
                </a:solidFill>
              </a:rPr>
              <a:t> will be debated and agreed. This is a strategic opportunity to influence Labor Party policy on peace and independence issues.</a:t>
            </a:r>
            <a:endParaRPr lang="en-US" sz="105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216723"/>
          </a:xfrm>
          <a:prstGeom prst="rect">
            <a:avLst/>
          </a:prstGeom>
        </p:spPr>
      </p:pic>
      <p:sp>
        <p:nvSpPr>
          <p:cNvPr id="4" name="Shape 0"/>
          <p:cNvSpPr/>
          <p:nvPr/>
        </p:nvSpPr>
        <p:spPr>
          <a:xfrm>
            <a:off x="0" y="0"/>
            <a:ext cx="9144000" cy="714375"/>
          </a:xfrm>
          <a:prstGeom prst="rect">
            <a:avLst/>
          </a:prstGeom>
          <a:solidFill>
            <a:srgbClr val="0055A4"/>
          </a:solidFill>
          <a:ln/>
        </p:spPr>
        <p:txBody>
          <a:bodyPr/>
          <a:lstStyle/>
          <a:p>
            <a:pPr algn="l"/>
            <a:endParaRPr lang="en-AU"/>
          </a:p>
        </p:txBody>
      </p:sp>
      <p:sp>
        <p:nvSpPr>
          <p:cNvPr id="5" name="Text 1"/>
          <p:cNvSpPr/>
          <p:nvPr/>
        </p:nvSpPr>
        <p:spPr>
          <a:xfrm>
            <a:off x="0" y="0"/>
            <a:ext cx="9144000" cy="714375"/>
          </a:xfrm>
          <a:prstGeom prst="rect">
            <a:avLst/>
          </a:prstGeom>
          <a:noFill/>
          <a:ln/>
        </p:spPr>
        <p:txBody>
          <a:bodyPr wrap="square" lIns="510286" tIns="0" rIns="0" bIns="0" rtlCol="0" anchor="t">
            <a:spAutoFit/>
          </a:bodyPr>
          <a:lstStyle/>
          <a:p>
            <a:pPr marL="0" indent="0" algn="l">
              <a:lnSpc>
                <a:spcPts val="2800"/>
              </a:lnSpc>
              <a:buNone/>
            </a:pPr>
            <a:r>
              <a:rPr lang="en-US" sz="2400" b="1">
                <a:solidFill>
                  <a:srgbClr val="F5F5F0"/>
                </a:solidFill>
              </a:rPr>
              <a:t>Initial Proposals to Government</a:t>
            </a:r>
            <a:endParaRPr lang="en-US" sz="2121"/>
          </a:p>
        </p:txBody>
      </p:sp>
      <p:sp>
        <p:nvSpPr>
          <p:cNvPr id="6" name="Text 2"/>
          <p:cNvSpPr/>
          <p:nvPr/>
        </p:nvSpPr>
        <p:spPr>
          <a:xfrm>
            <a:off x="571500" y="1143000"/>
            <a:ext cx="714375" cy="365754"/>
          </a:xfrm>
          <a:prstGeom prst="rect">
            <a:avLst/>
          </a:prstGeom>
          <a:noFill/>
          <a:ln/>
        </p:spPr>
        <p:txBody>
          <a:bodyPr wrap="none" lIns="0" tIns="0" rIns="0" bIns="0" rtlCol="0" anchor="t">
            <a:spAutoFit/>
          </a:bodyPr>
          <a:lstStyle/>
          <a:p>
            <a:pPr marL="0" indent="0" algn="l">
              <a:lnSpc>
                <a:spcPts val="2900"/>
              </a:lnSpc>
              <a:buNone/>
            </a:pPr>
            <a:r>
              <a:rPr lang="en-US" sz="3700" b="1">
                <a:solidFill>
                  <a:srgbClr val="D9381E"/>
                </a:solidFill>
              </a:rPr>
              <a:t>01</a:t>
            </a:r>
            <a:endParaRPr lang="en-US" sz="3294"/>
          </a:p>
        </p:txBody>
      </p:sp>
      <p:sp>
        <p:nvSpPr>
          <p:cNvPr id="7" name="Text 3"/>
          <p:cNvSpPr/>
          <p:nvPr/>
        </p:nvSpPr>
        <p:spPr>
          <a:xfrm>
            <a:off x="1571625" y="1143000"/>
            <a:ext cx="7000875" cy="312539"/>
          </a:xfrm>
          <a:prstGeom prst="rect">
            <a:avLst/>
          </a:prstGeom>
          <a:noFill/>
          <a:ln/>
        </p:spPr>
        <p:txBody>
          <a:bodyPr wrap="none" lIns="0" tIns="0" rIns="0" bIns="0" rtlCol="0" anchor="t">
            <a:spAutoFit/>
          </a:bodyPr>
          <a:lstStyle/>
          <a:p>
            <a:pPr marL="0" indent="0" algn="l">
              <a:lnSpc>
                <a:spcPts val="2200"/>
              </a:lnSpc>
              <a:buNone/>
            </a:pPr>
            <a:r>
              <a:rPr lang="en-US" sz="1800" b="1">
                <a:solidFill>
                  <a:srgbClr val="1A1A1A"/>
                </a:solidFill>
              </a:rPr>
              <a:t>Expand Minister for International Development Role</a:t>
            </a:r>
            <a:endParaRPr lang="en-US" sz="1602"/>
          </a:p>
        </p:txBody>
      </p:sp>
      <p:sp>
        <p:nvSpPr>
          <p:cNvPr id="8" name="Text 4"/>
          <p:cNvSpPr/>
          <p:nvPr/>
        </p:nvSpPr>
        <p:spPr>
          <a:xfrm>
            <a:off x="1571625" y="1562695"/>
            <a:ext cx="6429375" cy="428625"/>
          </a:xfrm>
          <a:prstGeom prst="rect">
            <a:avLst/>
          </a:prstGeom>
          <a:noFill/>
          <a:ln/>
        </p:spPr>
        <p:txBody>
          <a:bodyPr wrap="square" lIns="0" tIns="0" rIns="0" bIns="0" rtlCol="0" anchor="t">
            <a:spAutoFit/>
          </a:bodyPr>
          <a:lstStyle/>
          <a:p>
            <a:pPr marL="0" indent="0" algn="l">
              <a:lnSpc>
                <a:spcPts val="1700"/>
              </a:lnSpc>
              <a:buNone/>
            </a:pPr>
            <a:r>
              <a:rPr lang="en-US" sz="1200">
                <a:solidFill>
                  <a:srgbClr val="1A1A1A"/>
                </a:solidFill>
              </a:rPr>
              <a:t>Integrate peacebuilding responsibilities within the existing ministerial portfolio to ensure a dedicated focus on conflict prevention and resolution.</a:t>
            </a:r>
            <a:endParaRPr lang="en-US" sz="1050"/>
          </a:p>
        </p:txBody>
      </p:sp>
      <p:sp>
        <p:nvSpPr>
          <p:cNvPr id="9" name="Text 5"/>
          <p:cNvSpPr/>
          <p:nvPr/>
        </p:nvSpPr>
        <p:spPr>
          <a:xfrm>
            <a:off x="571500" y="2541389"/>
            <a:ext cx="714375" cy="365754"/>
          </a:xfrm>
          <a:prstGeom prst="rect">
            <a:avLst/>
          </a:prstGeom>
          <a:noFill/>
          <a:ln/>
        </p:spPr>
        <p:txBody>
          <a:bodyPr wrap="none" lIns="0" tIns="0" rIns="0" bIns="0" rtlCol="0" anchor="t">
            <a:spAutoFit/>
          </a:bodyPr>
          <a:lstStyle/>
          <a:p>
            <a:pPr marL="0" indent="0" algn="l">
              <a:lnSpc>
                <a:spcPts val="2900"/>
              </a:lnSpc>
              <a:buNone/>
            </a:pPr>
            <a:r>
              <a:rPr lang="en-US" sz="3700" b="1">
                <a:solidFill>
                  <a:srgbClr val="D9381E"/>
                </a:solidFill>
              </a:rPr>
              <a:t>02</a:t>
            </a:r>
            <a:endParaRPr lang="en-US" sz="3294"/>
          </a:p>
        </p:txBody>
      </p:sp>
      <p:sp>
        <p:nvSpPr>
          <p:cNvPr id="10" name="Text 6"/>
          <p:cNvSpPr/>
          <p:nvPr/>
        </p:nvSpPr>
        <p:spPr>
          <a:xfrm>
            <a:off x="1571625" y="2541389"/>
            <a:ext cx="7000875" cy="312539"/>
          </a:xfrm>
          <a:prstGeom prst="rect">
            <a:avLst/>
          </a:prstGeom>
          <a:noFill/>
          <a:ln/>
        </p:spPr>
        <p:txBody>
          <a:bodyPr wrap="none" lIns="0" tIns="0" rIns="0" bIns="0" rtlCol="0" anchor="t">
            <a:spAutoFit/>
          </a:bodyPr>
          <a:lstStyle/>
          <a:p>
            <a:pPr marL="0" indent="0" algn="l">
              <a:lnSpc>
                <a:spcPts val="2200"/>
              </a:lnSpc>
              <a:buNone/>
            </a:pPr>
            <a:r>
              <a:rPr lang="en-US" sz="1800" b="1">
                <a:solidFill>
                  <a:srgbClr val="1A1A1A"/>
                </a:solidFill>
              </a:rPr>
              <a:t>Consolidate All Areas Working on Peace</a:t>
            </a:r>
            <a:endParaRPr lang="en-US" sz="1602"/>
          </a:p>
        </p:txBody>
      </p:sp>
      <p:sp>
        <p:nvSpPr>
          <p:cNvPr id="11" name="Text 7"/>
          <p:cNvSpPr/>
          <p:nvPr/>
        </p:nvSpPr>
        <p:spPr>
          <a:xfrm>
            <a:off x="1571625" y="2961084"/>
            <a:ext cx="6429375" cy="428625"/>
          </a:xfrm>
          <a:prstGeom prst="rect">
            <a:avLst/>
          </a:prstGeom>
          <a:noFill/>
          <a:ln/>
        </p:spPr>
        <p:txBody>
          <a:bodyPr wrap="square" lIns="0" tIns="0" rIns="0" bIns="0" rtlCol="0" anchor="t">
            <a:spAutoFit/>
          </a:bodyPr>
          <a:lstStyle/>
          <a:p>
            <a:pPr marL="0" indent="0" algn="l">
              <a:lnSpc>
                <a:spcPts val="1700"/>
              </a:lnSpc>
              <a:buNone/>
            </a:pPr>
            <a:r>
              <a:rPr lang="en-US" sz="1200">
                <a:solidFill>
                  <a:srgbClr val="1A1A1A"/>
                </a:solidFill>
              </a:rPr>
              <a:t>Ensure peace is given appropriate focus across government departments and agencies, breaking down silos to create a unified approach to security.</a:t>
            </a:r>
            <a:endParaRPr lang="en-US" sz="1050"/>
          </a:p>
        </p:txBody>
      </p:sp>
      <p:sp>
        <p:nvSpPr>
          <p:cNvPr id="12" name="Text 8"/>
          <p:cNvSpPr/>
          <p:nvPr/>
        </p:nvSpPr>
        <p:spPr>
          <a:xfrm>
            <a:off x="571500" y="3939778"/>
            <a:ext cx="714375" cy="365754"/>
          </a:xfrm>
          <a:prstGeom prst="rect">
            <a:avLst/>
          </a:prstGeom>
          <a:noFill/>
          <a:ln/>
        </p:spPr>
        <p:txBody>
          <a:bodyPr wrap="none" lIns="0" tIns="0" rIns="0" bIns="0" rtlCol="0" anchor="t">
            <a:spAutoFit/>
          </a:bodyPr>
          <a:lstStyle/>
          <a:p>
            <a:pPr marL="0" indent="0" algn="l">
              <a:lnSpc>
                <a:spcPts val="2900"/>
              </a:lnSpc>
              <a:buNone/>
            </a:pPr>
            <a:r>
              <a:rPr lang="en-US" sz="3700" b="1">
                <a:solidFill>
                  <a:srgbClr val="D9381E"/>
                </a:solidFill>
              </a:rPr>
              <a:t>03</a:t>
            </a:r>
            <a:endParaRPr lang="en-US" sz="3294"/>
          </a:p>
        </p:txBody>
      </p:sp>
      <p:sp>
        <p:nvSpPr>
          <p:cNvPr id="13" name="Text 9"/>
          <p:cNvSpPr/>
          <p:nvPr/>
        </p:nvSpPr>
        <p:spPr>
          <a:xfrm>
            <a:off x="1571625" y="3939778"/>
            <a:ext cx="7000875" cy="312539"/>
          </a:xfrm>
          <a:prstGeom prst="rect">
            <a:avLst/>
          </a:prstGeom>
          <a:noFill/>
          <a:ln/>
        </p:spPr>
        <p:txBody>
          <a:bodyPr wrap="none" lIns="0" tIns="0" rIns="0" bIns="0" rtlCol="0" anchor="t">
            <a:spAutoFit/>
          </a:bodyPr>
          <a:lstStyle/>
          <a:p>
            <a:pPr marL="0" indent="0" algn="l">
              <a:lnSpc>
                <a:spcPts val="2200"/>
              </a:lnSpc>
              <a:buNone/>
            </a:pPr>
            <a:r>
              <a:rPr lang="en-US" sz="1800" b="1">
                <a:solidFill>
                  <a:srgbClr val="1A1A1A"/>
                </a:solidFill>
              </a:rPr>
              <a:t>Increase Resourcing for Conflict Prevention</a:t>
            </a:r>
            <a:endParaRPr lang="en-US" sz="1602"/>
          </a:p>
        </p:txBody>
      </p:sp>
      <p:sp>
        <p:nvSpPr>
          <p:cNvPr id="14" name="Text 10"/>
          <p:cNvSpPr/>
          <p:nvPr/>
        </p:nvSpPr>
        <p:spPr>
          <a:xfrm>
            <a:off x="1571625" y="4359473"/>
            <a:ext cx="6429375" cy="428625"/>
          </a:xfrm>
          <a:prstGeom prst="rect">
            <a:avLst/>
          </a:prstGeom>
          <a:noFill/>
          <a:ln/>
        </p:spPr>
        <p:txBody>
          <a:bodyPr wrap="square" lIns="0" tIns="0" rIns="0" bIns="0" rtlCol="0" anchor="t">
            <a:spAutoFit/>
          </a:bodyPr>
          <a:lstStyle/>
          <a:p>
            <a:pPr marL="0" indent="0" algn="l">
              <a:lnSpc>
                <a:spcPts val="1700"/>
              </a:lnSpc>
              <a:buNone/>
            </a:pPr>
            <a:r>
              <a:rPr lang="en-US" sz="1200">
                <a:solidFill>
                  <a:srgbClr val="1A1A1A"/>
                </a:solidFill>
              </a:rPr>
              <a:t>Provide additional funding for research bodies, increase resources for Australia's role on the Peacebuilding Commission, and expand diplomacy to pursue a peace agenda in the Indo-Pacific.</a:t>
            </a:r>
            <a:endParaRPr lang="en-US" sz="105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129941" y="0"/>
            <a:ext cx="9144000" cy="5143500"/>
          </a:xfrm>
          <a:prstGeom prst="rect">
            <a:avLst/>
          </a:prstGeom>
        </p:spPr>
      </p:pic>
      <p:sp>
        <p:nvSpPr>
          <p:cNvPr id="4" name="Shape 0"/>
          <p:cNvSpPr/>
          <p:nvPr/>
        </p:nvSpPr>
        <p:spPr>
          <a:xfrm>
            <a:off x="0" y="0"/>
            <a:ext cx="9144000" cy="714375"/>
          </a:xfrm>
          <a:prstGeom prst="rect">
            <a:avLst/>
          </a:prstGeom>
          <a:solidFill>
            <a:srgbClr val="0055A4"/>
          </a:solidFill>
          <a:ln/>
        </p:spPr>
        <p:txBody>
          <a:bodyPr/>
          <a:lstStyle/>
          <a:p>
            <a:pPr algn="l"/>
            <a:endParaRPr lang="en-AU"/>
          </a:p>
        </p:txBody>
      </p:sp>
      <p:sp>
        <p:nvSpPr>
          <p:cNvPr id="5" name="Text 1"/>
          <p:cNvSpPr/>
          <p:nvPr/>
        </p:nvSpPr>
        <p:spPr>
          <a:xfrm>
            <a:off x="0" y="0"/>
            <a:ext cx="9144000" cy="714375"/>
          </a:xfrm>
          <a:prstGeom prst="rect">
            <a:avLst/>
          </a:prstGeom>
          <a:noFill/>
          <a:ln/>
        </p:spPr>
        <p:txBody>
          <a:bodyPr wrap="square" lIns="510286" tIns="0" rIns="0" bIns="0" rtlCol="0" anchor="t">
            <a:spAutoFit/>
          </a:bodyPr>
          <a:lstStyle/>
          <a:p>
            <a:pPr marL="0" indent="0" algn="l">
              <a:lnSpc>
                <a:spcPts val="2800"/>
              </a:lnSpc>
              <a:buNone/>
            </a:pPr>
            <a:r>
              <a:rPr lang="en-US" sz="2400" b="1">
                <a:solidFill>
                  <a:srgbClr val="F5F5F0"/>
                </a:solidFill>
              </a:rPr>
              <a:t>Coalition Building Strategy</a:t>
            </a:r>
            <a:endParaRPr lang="en-US" sz="2121"/>
          </a:p>
        </p:txBody>
      </p:sp>
      <p:sp>
        <p:nvSpPr>
          <p:cNvPr id="6" name="Text 2"/>
          <p:cNvSpPr/>
          <p:nvPr/>
        </p:nvSpPr>
        <p:spPr>
          <a:xfrm>
            <a:off x="428625" y="1078037"/>
            <a:ext cx="4543425" cy="645498"/>
          </a:xfrm>
          <a:prstGeom prst="rect">
            <a:avLst/>
          </a:prstGeom>
          <a:noFill/>
          <a:ln/>
        </p:spPr>
        <p:txBody>
          <a:bodyPr wrap="square" lIns="0" tIns="0" rIns="0" bIns="170053" rtlCol="0" anchor="t">
            <a:spAutoFit/>
          </a:bodyPr>
          <a:lstStyle/>
          <a:p>
            <a:pPr marL="0" indent="0" algn="l">
              <a:lnSpc>
                <a:spcPts val="1900"/>
              </a:lnSpc>
              <a:buNone/>
            </a:pPr>
            <a:r>
              <a:rPr lang="en-US" sz="1400">
                <a:solidFill>
                  <a:srgbClr val="1A1A1A"/>
                </a:solidFill>
              </a:rPr>
              <a:t>Our aim is to build irresistible political pressure by uniting diverse sectors around shared interests and common threats.</a:t>
            </a:r>
            <a:endParaRPr lang="en-US" sz="1269"/>
          </a:p>
        </p:txBody>
      </p:sp>
      <p:sp>
        <p:nvSpPr>
          <p:cNvPr id="7" name="Text 3"/>
          <p:cNvSpPr/>
          <p:nvPr/>
        </p:nvSpPr>
        <p:spPr>
          <a:xfrm>
            <a:off x="607219" y="2240989"/>
            <a:ext cx="4364831" cy="214313"/>
          </a:xfrm>
          <a:prstGeom prst="rect">
            <a:avLst/>
          </a:prstGeom>
          <a:noFill/>
          <a:ln/>
        </p:spPr>
        <p:txBody>
          <a:bodyPr wrap="none" lIns="0" tIns="0" rIns="0" bIns="0" rtlCol="0" anchor="t">
            <a:spAutoFit/>
          </a:bodyPr>
          <a:lstStyle/>
          <a:p>
            <a:pPr marL="0" indent="0" algn="l">
              <a:lnSpc>
                <a:spcPts val="1500"/>
              </a:lnSpc>
              <a:buNone/>
            </a:pPr>
            <a:r>
              <a:rPr lang="en-US" sz="1200" b="1">
                <a:solidFill>
                  <a:srgbClr val="0055A4"/>
                </a:solidFill>
              </a:rPr>
              <a:t>Trade Unions</a:t>
            </a:r>
            <a:endParaRPr lang="en-US" sz="1090"/>
          </a:p>
        </p:txBody>
      </p:sp>
      <p:sp>
        <p:nvSpPr>
          <p:cNvPr id="8" name="Text 4"/>
          <p:cNvSpPr/>
          <p:nvPr/>
        </p:nvSpPr>
        <p:spPr>
          <a:xfrm>
            <a:off x="607219" y="2491020"/>
            <a:ext cx="4364831" cy="334305"/>
          </a:xfrm>
          <a:prstGeom prst="rect">
            <a:avLst/>
          </a:prstGeom>
          <a:noFill/>
          <a:ln/>
        </p:spPr>
        <p:txBody>
          <a:bodyPr wrap="square" lIns="0" tIns="0" rIns="0" bIns="0" rtlCol="0" anchor="t">
            <a:spAutoFit/>
          </a:bodyPr>
          <a:lstStyle/>
          <a:p>
            <a:pPr marL="0" indent="0" algn="l">
              <a:lnSpc>
                <a:spcPts val="1300"/>
              </a:lnSpc>
              <a:buNone/>
            </a:pPr>
            <a:r>
              <a:rPr lang="en-US" sz="1000">
                <a:solidFill>
                  <a:srgbClr val="333333"/>
                </a:solidFill>
              </a:rPr>
              <a:t>Connecting peace with workers' rights, job security, and economic conversion.</a:t>
            </a:r>
            <a:endParaRPr lang="en-US" sz="942"/>
          </a:p>
        </p:txBody>
      </p:sp>
      <p:sp>
        <p:nvSpPr>
          <p:cNvPr id="9" name="Text 5"/>
          <p:cNvSpPr/>
          <p:nvPr/>
        </p:nvSpPr>
        <p:spPr>
          <a:xfrm>
            <a:off x="607219" y="3003919"/>
            <a:ext cx="4364831" cy="214313"/>
          </a:xfrm>
          <a:prstGeom prst="rect">
            <a:avLst/>
          </a:prstGeom>
          <a:noFill/>
          <a:ln/>
        </p:spPr>
        <p:txBody>
          <a:bodyPr wrap="none" lIns="0" tIns="0" rIns="0" bIns="0" rtlCol="0" anchor="t">
            <a:spAutoFit/>
          </a:bodyPr>
          <a:lstStyle/>
          <a:p>
            <a:pPr marL="0" indent="0" algn="l">
              <a:lnSpc>
                <a:spcPts val="1500"/>
              </a:lnSpc>
              <a:buNone/>
            </a:pPr>
            <a:r>
              <a:rPr lang="en-US" sz="1200" b="1">
                <a:solidFill>
                  <a:srgbClr val="0055A4"/>
                </a:solidFill>
              </a:rPr>
              <a:t>Environmental Groups</a:t>
            </a:r>
            <a:endParaRPr lang="en-US" sz="1090"/>
          </a:p>
        </p:txBody>
      </p:sp>
      <p:sp>
        <p:nvSpPr>
          <p:cNvPr id="10" name="Text 6"/>
          <p:cNvSpPr/>
          <p:nvPr/>
        </p:nvSpPr>
        <p:spPr>
          <a:xfrm>
            <a:off x="607219" y="3253950"/>
            <a:ext cx="4364831" cy="167153"/>
          </a:xfrm>
          <a:prstGeom prst="rect">
            <a:avLst/>
          </a:prstGeom>
          <a:noFill/>
          <a:ln/>
        </p:spPr>
        <p:txBody>
          <a:bodyPr wrap="none" lIns="0" tIns="0" rIns="0" bIns="0" rtlCol="0" anchor="t">
            <a:spAutoFit/>
          </a:bodyPr>
          <a:lstStyle/>
          <a:p>
            <a:pPr marL="0" indent="0" algn="l">
              <a:lnSpc>
                <a:spcPts val="1300"/>
              </a:lnSpc>
              <a:buNone/>
            </a:pPr>
            <a:r>
              <a:rPr lang="en-US" sz="1000">
                <a:solidFill>
                  <a:srgbClr val="333333"/>
                </a:solidFill>
              </a:rPr>
              <a:t>Highlighting the military's massive carbon bootprint and resource drain.</a:t>
            </a:r>
            <a:endParaRPr lang="en-US" sz="942"/>
          </a:p>
        </p:txBody>
      </p:sp>
      <p:sp>
        <p:nvSpPr>
          <p:cNvPr id="11" name="Text 7"/>
          <p:cNvSpPr/>
          <p:nvPr/>
        </p:nvSpPr>
        <p:spPr>
          <a:xfrm>
            <a:off x="607219" y="3599697"/>
            <a:ext cx="4364831" cy="214313"/>
          </a:xfrm>
          <a:prstGeom prst="rect">
            <a:avLst/>
          </a:prstGeom>
          <a:noFill/>
          <a:ln/>
        </p:spPr>
        <p:txBody>
          <a:bodyPr wrap="none" lIns="0" tIns="0" rIns="0" bIns="0" rtlCol="0" anchor="t">
            <a:spAutoFit/>
          </a:bodyPr>
          <a:lstStyle/>
          <a:p>
            <a:pPr marL="0" indent="0" algn="l">
              <a:lnSpc>
                <a:spcPts val="1500"/>
              </a:lnSpc>
              <a:buNone/>
            </a:pPr>
            <a:r>
              <a:rPr lang="en-US" sz="1200" b="1">
                <a:solidFill>
                  <a:srgbClr val="0055A4"/>
                </a:solidFill>
              </a:rPr>
              <a:t>Faith &amp; Community</a:t>
            </a:r>
            <a:endParaRPr lang="en-US" sz="1090"/>
          </a:p>
        </p:txBody>
      </p:sp>
      <p:sp>
        <p:nvSpPr>
          <p:cNvPr id="12" name="Text 8"/>
          <p:cNvSpPr/>
          <p:nvPr/>
        </p:nvSpPr>
        <p:spPr>
          <a:xfrm>
            <a:off x="607219" y="3849728"/>
            <a:ext cx="4364831" cy="167153"/>
          </a:xfrm>
          <a:prstGeom prst="rect">
            <a:avLst/>
          </a:prstGeom>
          <a:noFill/>
          <a:ln/>
        </p:spPr>
        <p:txBody>
          <a:bodyPr wrap="none" lIns="0" tIns="0" rIns="0" bIns="0" rtlCol="0" anchor="t">
            <a:spAutoFit/>
          </a:bodyPr>
          <a:lstStyle/>
          <a:p>
            <a:pPr marL="0" indent="0" algn="l">
              <a:lnSpc>
                <a:spcPts val="1300"/>
              </a:lnSpc>
              <a:buNone/>
            </a:pPr>
            <a:r>
              <a:rPr lang="en-US" sz="1000">
                <a:solidFill>
                  <a:srgbClr val="333333"/>
                </a:solidFill>
              </a:rPr>
              <a:t>Mobilizing around ethical imperatives and humanitarian concerns.</a:t>
            </a:r>
            <a:endParaRPr lang="en-US" sz="942"/>
          </a:p>
        </p:txBody>
      </p:sp>
      <p:sp>
        <p:nvSpPr>
          <p:cNvPr id="13" name="Text 9"/>
          <p:cNvSpPr/>
          <p:nvPr/>
        </p:nvSpPr>
        <p:spPr>
          <a:xfrm>
            <a:off x="607219" y="4195474"/>
            <a:ext cx="4364831" cy="214313"/>
          </a:xfrm>
          <a:prstGeom prst="rect">
            <a:avLst/>
          </a:prstGeom>
          <a:noFill/>
          <a:ln/>
        </p:spPr>
        <p:txBody>
          <a:bodyPr wrap="none" lIns="0" tIns="0" rIns="0" bIns="0" rtlCol="0" anchor="t">
            <a:spAutoFit/>
          </a:bodyPr>
          <a:lstStyle/>
          <a:p>
            <a:pPr marL="0" indent="0" algn="l">
              <a:lnSpc>
                <a:spcPts val="1500"/>
              </a:lnSpc>
              <a:buNone/>
            </a:pPr>
            <a:r>
              <a:rPr lang="en-US" sz="1200" b="1">
                <a:solidFill>
                  <a:srgbClr val="0055A4"/>
                </a:solidFill>
              </a:rPr>
              <a:t>First Nations</a:t>
            </a:r>
            <a:endParaRPr lang="en-US" sz="1090"/>
          </a:p>
        </p:txBody>
      </p:sp>
      <p:sp>
        <p:nvSpPr>
          <p:cNvPr id="14" name="Text 10"/>
          <p:cNvSpPr/>
          <p:nvPr/>
        </p:nvSpPr>
        <p:spPr>
          <a:xfrm>
            <a:off x="607219" y="4445505"/>
            <a:ext cx="4364831" cy="334305"/>
          </a:xfrm>
          <a:prstGeom prst="rect">
            <a:avLst/>
          </a:prstGeom>
          <a:noFill/>
          <a:ln/>
        </p:spPr>
        <p:txBody>
          <a:bodyPr wrap="square" lIns="0" tIns="0" rIns="0" bIns="0" rtlCol="0" anchor="t">
            <a:spAutoFit/>
          </a:bodyPr>
          <a:lstStyle/>
          <a:p>
            <a:pPr marL="0" indent="0" algn="l">
              <a:lnSpc>
                <a:spcPts val="1300"/>
              </a:lnSpc>
              <a:buNone/>
            </a:pPr>
            <a:r>
              <a:rPr lang="en-US" sz="1000">
                <a:solidFill>
                  <a:srgbClr val="333333"/>
                </a:solidFill>
              </a:rPr>
              <a:t>Centering sovereignty and land rights as the foundation of genuine peace.</a:t>
            </a:r>
            <a:endParaRPr lang="en-US" sz="942"/>
          </a:p>
        </p:txBody>
      </p:sp>
      <p:sp>
        <p:nvSpPr>
          <p:cNvPr id="19" name="Text 13"/>
          <p:cNvSpPr/>
          <p:nvPr/>
        </p:nvSpPr>
        <p:spPr>
          <a:xfrm>
            <a:off x="5400675" y="4396978"/>
            <a:ext cx="3314700" cy="389334"/>
          </a:xfrm>
          <a:prstGeom prst="rect">
            <a:avLst/>
          </a:prstGeom>
          <a:noFill/>
          <a:ln/>
        </p:spPr>
        <p:txBody>
          <a:bodyPr wrap="square" lIns="0" tIns="85090" rIns="0" bIns="0" rtlCol="0" anchor="t">
            <a:spAutoFit/>
          </a:bodyPr>
          <a:lstStyle/>
          <a:p>
            <a:pPr marL="0" indent="0" algn="r">
              <a:lnSpc>
                <a:spcPts val="1100"/>
              </a:lnSpc>
              <a:buNone/>
            </a:pPr>
            <a:r>
              <a:rPr lang="en-US" sz="900" i="1">
                <a:solidFill>
                  <a:srgbClr val="666666"/>
                </a:solidFill>
              </a:rPr>
              <a:t>Uniting against the devastating environmental and human costs of militarism.</a:t>
            </a:r>
            <a:endParaRPr lang="en-US" sz="834"/>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4813"/>
            <a:ext cx="9144000" cy="5143500"/>
          </a:xfrm>
          <a:prstGeom prst="rect">
            <a:avLst/>
          </a:prstGeom>
        </p:spPr>
      </p:pic>
      <p:sp>
        <p:nvSpPr>
          <p:cNvPr id="4" name="Shape 0"/>
          <p:cNvSpPr/>
          <p:nvPr/>
        </p:nvSpPr>
        <p:spPr>
          <a:xfrm>
            <a:off x="0" y="0"/>
            <a:ext cx="9144000" cy="714375"/>
          </a:xfrm>
          <a:prstGeom prst="rect">
            <a:avLst/>
          </a:prstGeom>
          <a:solidFill>
            <a:srgbClr val="0055A4"/>
          </a:solidFill>
          <a:ln/>
        </p:spPr>
        <p:txBody>
          <a:bodyPr/>
          <a:lstStyle/>
          <a:p>
            <a:pPr algn="l"/>
            <a:endParaRPr lang="en-AU"/>
          </a:p>
        </p:txBody>
      </p:sp>
      <p:sp>
        <p:nvSpPr>
          <p:cNvPr id="5" name="Text 1"/>
          <p:cNvSpPr/>
          <p:nvPr/>
        </p:nvSpPr>
        <p:spPr>
          <a:xfrm>
            <a:off x="0" y="0"/>
            <a:ext cx="9144000" cy="714375"/>
          </a:xfrm>
          <a:prstGeom prst="rect">
            <a:avLst/>
          </a:prstGeom>
          <a:noFill/>
          <a:ln/>
        </p:spPr>
        <p:txBody>
          <a:bodyPr wrap="square" lIns="510286" tIns="0" rIns="0" bIns="0" rtlCol="0" anchor="t">
            <a:spAutoFit/>
          </a:bodyPr>
          <a:lstStyle/>
          <a:p>
            <a:pPr marL="0" indent="0" algn="l">
              <a:lnSpc>
                <a:spcPts val="2800"/>
              </a:lnSpc>
              <a:buNone/>
            </a:pPr>
            <a:r>
              <a:rPr lang="en-US" sz="2400" b="1">
                <a:solidFill>
                  <a:srgbClr val="F5F5F0"/>
                </a:solidFill>
              </a:rPr>
              <a:t>Environmental Security</a:t>
            </a:r>
            <a:endParaRPr lang="en-US" sz="2121"/>
          </a:p>
        </p:txBody>
      </p:sp>
      <p:sp>
        <p:nvSpPr>
          <p:cNvPr id="6" name="Shape 2"/>
          <p:cNvSpPr/>
          <p:nvPr/>
        </p:nvSpPr>
        <p:spPr>
          <a:xfrm>
            <a:off x="428625" y="1218902"/>
            <a:ext cx="85725" cy="85725"/>
          </a:xfrm>
          <a:prstGeom prst="rect">
            <a:avLst/>
          </a:prstGeom>
          <a:solidFill>
            <a:srgbClr val="D9381E"/>
          </a:solidFill>
          <a:ln/>
        </p:spPr>
        <p:txBody>
          <a:bodyPr/>
          <a:lstStyle/>
          <a:p>
            <a:pPr algn="l"/>
            <a:endParaRPr lang="en-AU"/>
          </a:p>
        </p:txBody>
      </p:sp>
      <p:sp>
        <p:nvSpPr>
          <p:cNvPr id="7" name="Text 3"/>
          <p:cNvSpPr/>
          <p:nvPr/>
        </p:nvSpPr>
        <p:spPr>
          <a:xfrm>
            <a:off x="642938" y="1161752"/>
            <a:ext cx="4343400" cy="273248"/>
          </a:xfrm>
          <a:prstGeom prst="rect">
            <a:avLst/>
          </a:prstGeom>
          <a:noFill/>
          <a:ln/>
        </p:spPr>
        <p:txBody>
          <a:bodyPr wrap="none" lIns="0" tIns="0" rIns="0" bIns="0" rtlCol="0" anchor="t">
            <a:spAutoFit/>
          </a:bodyPr>
          <a:lstStyle/>
          <a:p>
            <a:pPr marL="0" indent="0" algn="l">
              <a:lnSpc>
                <a:spcPts val="1900"/>
              </a:lnSpc>
              <a:buNone/>
            </a:pPr>
            <a:r>
              <a:rPr lang="en-US" sz="1600" b="1">
                <a:solidFill>
                  <a:srgbClr val="1A1A1A"/>
                </a:solidFill>
              </a:rPr>
              <a:t>The Military Carbon Bootprint</a:t>
            </a:r>
            <a:endParaRPr lang="en-US" sz="1397"/>
          </a:p>
        </p:txBody>
      </p:sp>
      <p:sp>
        <p:nvSpPr>
          <p:cNvPr id="8" name="Text 4"/>
          <p:cNvSpPr/>
          <p:nvPr/>
        </p:nvSpPr>
        <p:spPr>
          <a:xfrm>
            <a:off x="642938" y="1506438"/>
            <a:ext cx="4343400" cy="642938"/>
          </a:xfrm>
          <a:prstGeom prst="rect">
            <a:avLst/>
          </a:prstGeom>
          <a:noFill/>
          <a:ln/>
        </p:spPr>
        <p:txBody>
          <a:bodyPr wrap="square" lIns="0" tIns="0" rIns="0" bIns="0" rtlCol="0" anchor="t">
            <a:spAutoFit/>
          </a:bodyPr>
          <a:lstStyle/>
          <a:p>
            <a:pPr marL="0" indent="0" algn="l">
              <a:lnSpc>
                <a:spcPts val="1700"/>
              </a:lnSpc>
              <a:buNone/>
            </a:pPr>
            <a:r>
              <a:rPr lang="en-US" sz="1200">
                <a:solidFill>
                  <a:srgbClr val="333333"/>
                </a:solidFill>
              </a:rPr>
              <a:t>Global militaries are the world's largest institutional consumers of oil. </a:t>
            </a:r>
            <a:r>
              <a:rPr lang="en-US" sz="1100" b="1">
                <a:solidFill>
                  <a:srgbClr val="D9381E"/>
                </a:solidFill>
              </a:rPr>
              <a:t>War accelerates climate breakdown</a:t>
            </a:r>
            <a:r>
              <a:rPr lang="en-US" sz="1200">
                <a:solidFill>
                  <a:srgbClr val="333333"/>
                </a:solidFill>
              </a:rPr>
              <a:t>, destroying ecosystems and diverting critical resources.</a:t>
            </a:r>
            <a:endParaRPr lang="en-US" sz="1050"/>
          </a:p>
        </p:txBody>
      </p:sp>
      <p:sp>
        <p:nvSpPr>
          <p:cNvPr id="9" name="Shape 5"/>
          <p:cNvSpPr/>
          <p:nvPr/>
        </p:nvSpPr>
        <p:spPr>
          <a:xfrm>
            <a:off x="428625" y="2492276"/>
            <a:ext cx="85725" cy="85725"/>
          </a:xfrm>
          <a:prstGeom prst="rect">
            <a:avLst/>
          </a:prstGeom>
          <a:solidFill>
            <a:srgbClr val="D9381E"/>
          </a:solidFill>
          <a:ln/>
        </p:spPr>
        <p:txBody>
          <a:bodyPr/>
          <a:lstStyle/>
          <a:p>
            <a:pPr algn="l"/>
            <a:endParaRPr lang="en-AU"/>
          </a:p>
        </p:txBody>
      </p:sp>
      <p:sp>
        <p:nvSpPr>
          <p:cNvPr id="10" name="Text 6"/>
          <p:cNvSpPr/>
          <p:nvPr/>
        </p:nvSpPr>
        <p:spPr>
          <a:xfrm>
            <a:off x="642938" y="2435126"/>
            <a:ext cx="4343400" cy="273248"/>
          </a:xfrm>
          <a:prstGeom prst="rect">
            <a:avLst/>
          </a:prstGeom>
          <a:noFill/>
          <a:ln/>
        </p:spPr>
        <p:txBody>
          <a:bodyPr wrap="none" lIns="0" tIns="0" rIns="0" bIns="0" rtlCol="0" anchor="t">
            <a:spAutoFit/>
          </a:bodyPr>
          <a:lstStyle/>
          <a:p>
            <a:pPr marL="0" indent="0" algn="l">
              <a:lnSpc>
                <a:spcPts val="1900"/>
              </a:lnSpc>
              <a:buNone/>
            </a:pPr>
            <a:r>
              <a:rPr lang="en-US" sz="1600" b="1">
                <a:solidFill>
                  <a:srgbClr val="1A1A1A"/>
                </a:solidFill>
              </a:rPr>
              <a:t>The AUKUS Opportunity Cost</a:t>
            </a:r>
            <a:endParaRPr lang="en-US" sz="1397"/>
          </a:p>
        </p:txBody>
      </p:sp>
      <p:sp>
        <p:nvSpPr>
          <p:cNvPr id="11" name="Text 7"/>
          <p:cNvSpPr/>
          <p:nvPr/>
        </p:nvSpPr>
        <p:spPr>
          <a:xfrm>
            <a:off x="642938" y="2779812"/>
            <a:ext cx="4343400" cy="642938"/>
          </a:xfrm>
          <a:prstGeom prst="rect">
            <a:avLst/>
          </a:prstGeom>
          <a:noFill/>
          <a:ln/>
        </p:spPr>
        <p:txBody>
          <a:bodyPr wrap="square" lIns="0" tIns="0" rIns="0" bIns="0" rtlCol="0" anchor="t">
            <a:spAutoFit/>
          </a:bodyPr>
          <a:lstStyle/>
          <a:p>
            <a:pPr marL="0" indent="0" algn="l">
              <a:lnSpc>
                <a:spcPts val="1700"/>
              </a:lnSpc>
              <a:buNone/>
            </a:pPr>
            <a:r>
              <a:rPr lang="en-US" sz="1100" b="1">
                <a:solidFill>
                  <a:srgbClr val="D9381E"/>
                </a:solidFill>
              </a:rPr>
              <a:t>$368 billion</a:t>
            </a:r>
            <a:r>
              <a:rPr lang="en-US" sz="1200">
                <a:solidFill>
                  <a:srgbClr val="333333"/>
                </a:solidFill>
              </a:rPr>
              <a:t> spent on nuclear submarines is money stolen from the renewable energy revolution. We must choose: an arms race or a livable planet.</a:t>
            </a:r>
            <a:endParaRPr lang="en-US" sz="987"/>
          </a:p>
        </p:txBody>
      </p:sp>
      <p:sp>
        <p:nvSpPr>
          <p:cNvPr id="12" name="Shape 8"/>
          <p:cNvSpPr/>
          <p:nvPr/>
        </p:nvSpPr>
        <p:spPr>
          <a:xfrm>
            <a:off x="428625" y="3765649"/>
            <a:ext cx="85725" cy="85725"/>
          </a:xfrm>
          <a:prstGeom prst="rect">
            <a:avLst/>
          </a:prstGeom>
          <a:solidFill>
            <a:srgbClr val="D9381E"/>
          </a:solidFill>
          <a:ln/>
        </p:spPr>
        <p:txBody>
          <a:bodyPr/>
          <a:lstStyle/>
          <a:p>
            <a:pPr algn="l"/>
            <a:endParaRPr lang="en-AU"/>
          </a:p>
        </p:txBody>
      </p:sp>
      <p:sp>
        <p:nvSpPr>
          <p:cNvPr id="13" name="Text 9"/>
          <p:cNvSpPr/>
          <p:nvPr/>
        </p:nvSpPr>
        <p:spPr>
          <a:xfrm>
            <a:off x="642938" y="3708499"/>
            <a:ext cx="4343400" cy="273248"/>
          </a:xfrm>
          <a:prstGeom prst="rect">
            <a:avLst/>
          </a:prstGeom>
          <a:noFill/>
          <a:ln/>
        </p:spPr>
        <p:txBody>
          <a:bodyPr wrap="none" lIns="0" tIns="0" rIns="0" bIns="0" rtlCol="0" anchor="t">
            <a:spAutoFit/>
          </a:bodyPr>
          <a:lstStyle/>
          <a:p>
            <a:pPr marL="0" indent="0" algn="l">
              <a:lnSpc>
                <a:spcPts val="1900"/>
              </a:lnSpc>
              <a:buNone/>
            </a:pPr>
            <a:r>
              <a:rPr lang="en-US" sz="1600" b="1">
                <a:solidFill>
                  <a:srgbClr val="1A1A1A"/>
                </a:solidFill>
              </a:rPr>
              <a:t>True Security is Climate Action</a:t>
            </a:r>
            <a:endParaRPr lang="en-US" sz="1397"/>
          </a:p>
        </p:txBody>
      </p:sp>
      <p:sp>
        <p:nvSpPr>
          <p:cNvPr id="14" name="Text 10"/>
          <p:cNvSpPr/>
          <p:nvPr/>
        </p:nvSpPr>
        <p:spPr>
          <a:xfrm>
            <a:off x="642938" y="4053185"/>
            <a:ext cx="4343400" cy="642938"/>
          </a:xfrm>
          <a:prstGeom prst="rect">
            <a:avLst/>
          </a:prstGeom>
          <a:noFill/>
          <a:ln/>
        </p:spPr>
        <p:txBody>
          <a:bodyPr wrap="square" lIns="0" tIns="0" rIns="0" bIns="0" rtlCol="0" anchor="t">
            <a:spAutoFit/>
          </a:bodyPr>
          <a:lstStyle/>
          <a:p>
            <a:pPr marL="0" indent="0" algn="l">
              <a:lnSpc>
                <a:spcPts val="1700"/>
              </a:lnSpc>
              <a:buNone/>
            </a:pPr>
            <a:r>
              <a:rPr lang="en-US" sz="1200">
                <a:solidFill>
                  <a:srgbClr val="333333"/>
                </a:solidFill>
              </a:rPr>
              <a:t>The greatest threat to Australia is not a foreign power, but the climate crisis. Security means funding </a:t>
            </a:r>
            <a:r>
              <a:rPr lang="en-US" sz="1100" b="1">
                <a:solidFill>
                  <a:srgbClr val="D9381E"/>
                </a:solidFill>
              </a:rPr>
              <a:t>disaster resilience</a:t>
            </a:r>
            <a:r>
              <a:rPr lang="en-US" sz="1200">
                <a:solidFill>
                  <a:srgbClr val="333333"/>
                </a:solidFill>
              </a:rPr>
              <a:t>, not foreign wars.</a:t>
            </a:r>
            <a:endParaRPr lang="en-US" sz="1050"/>
          </a:p>
        </p:txBody>
      </p:sp>
      <p:sp>
        <p:nvSpPr>
          <p:cNvPr id="17" name="Text 12"/>
          <p:cNvSpPr/>
          <p:nvPr/>
        </p:nvSpPr>
        <p:spPr>
          <a:xfrm>
            <a:off x="7065136" y="4507706"/>
            <a:ext cx="65" cy="111184"/>
          </a:xfrm>
          <a:prstGeom prst="rect">
            <a:avLst/>
          </a:prstGeom>
          <a:noFill/>
          <a:ln/>
        </p:spPr>
        <p:txBody>
          <a:bodyPr wrap="none" lIns="0" tIns="0" rIns="0" bIns="0" rtlCol="0" anchor="t">
            <a:spAutoFit/>
          </a:bodyPr>
          <a:lstStyle/>
          <a:p>
            <a:pPr marL="0" indent="0" algn="ctr">
              <a:lnSpc>
                <a:spcPts val="900"/>
              </a:lnSpc>
              <a:buNone/>
            </a:pPr>
            <a:endParaRPr lang="en-US" sz="727"/>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9626"/>
            <a:ext cx="9144000" cy="5143500"/>
          </a:xfrm>
          <a:prstGeom prst="rect">
            <a:avLst/>
          </a:prstGeom>
        </p:spPr>
      </p:pic>
      <p:sp>
        <p:nvSpPr>
          <p:cNvPr id="4" name="Shape 0"/>
          <p:cNvSpPr/>
          <p:nvPr/>
        </p:nvSpPr>
        <p:spPr>
          <a:xfrm>
            <a:off x="0" y="0"/>
            <a:ext cx="9144000" cy="714375"/>
          </a:xfrm>
          <a:prstGeom prst="rect">
            <a:avLst/>
          </a:prstGeom>
          <a:solidFill>
            <a:srgbClr val="0055A4"/>
          </a:solidFill>
          <a:ln/>
        </p:spPr>
        <p:txBody>
          <a:bodyPr/>
          <a:lstStyle/>
          <a:p>
            <a:pPr algn="l"/>
            <a:endParaRPr lang="en-AU"/>
          </a:p>
        </p:txBody>
      </p:sp>
      <p:sp>
        <p:nvSpPr>
          <p:cNvPr id="5" name="Text 1"/>
          <p:cNvSpPr/>
          <p:nvPr/>
        </p:nvSpPr>
        <p:spPr>
          <a:xfrm>
            <a:off x="0" y="0"/>
            <a:ext cx="9144000" cy="616707"/>
          </a:xfrm>
          <a:prstGeom prst="rect">
            <a:avLst/>
          </a:prstGeom>
          <a:noFill/>
          <a:ln/>
        </p:spPr>
        <p:txBody>
          <a:bodyPr wrap="square" lIns="510286" tIns="255143" rIns="0" bIns="0" rtlCol="0" anchor="t">
            <a:spAutoFit/>
          </a:bodyPr>
          <a:lstStyle/>
          <a:p>
            <a:pPr marL="0" indent="0" algn="l">
              <a:lnSpc>
                <a:spcPts val="2800"/>
              </a:lnSpc>
              <a:buNone/>
            </a:pPr>
            <a:r>
              <a:rPr lang="en-US" sz="2400" b="1">
                <a:solidFill>
                  <a:srgbClr val="F5F5F0"/>
                </a:solidFill>
              </a:rPr>
              <a:t>Peace is Our Priority</a:t>
            </a:r>
            <a:endParaRPr lang="en-US" sz="2121"/>
          </a:p>
        </p:txBody>
      </p:sp>
      <p:sp>
        <p:nvSpPr>
          <p:cNvPr id="6" name="Text 2"/>
          <p:cNvSpPr/>
          <p:nvPr/>
        </p:nvSpPr>
        <p:spPr>
          <a:xfrm>
            <a:off x="428625" y="1143000"/>
            <a:ext cx="2061783" cy="797206"/>
          </a:xfrm>
          <a:prstGeom prst="rect">
            <a:avLst/>
          </a:prstGeom>
          <a:noFill/>
          <a:ln/>
        </p:spPr>
        <p:txBody>
          <a:bodyPr wrap="none" lIns="0" tIns="0" rIns="0" bIns="0" rtlCol="0" anchor="t">
            <a:spAutoFit/>
          </a:bodyPr>
          <a:lstStyle/>
          <a:p>
            <a:pPr marL="0" indent="0" algn="l">
              <a:lnSpc>
                <a:spcPts val="6100"/>
              </a:lnSpc>
              <a:buNone/>
            </a:pPr>
            <a:r>
              <a:rPr lang="en-US" sz="7100" b="1" kern="0" spc="-2">
                <a:solidFill>
                  <a:srgbClr val="D9381E"/>
                </a:solidFill>
              </a:rPr>
              <a:t>$368B</a:t>
            </a:r>
            <a:endParaRPr lang="en-US" sz="6218"/>
          </a:p>
        </p:txBody>
      </p:sp>
      <p:sp>
        <p:nvSpPr>
          <p:cNvPr id="7" name="Text 3"/>
          <p:cNvSpPr/>
          <p:nvPr/>
        </p:nvSpPr>
        <p:spPr>
          <a:xfrm>
            <a:off x="428625" y="1985963"/>
            <a:ext cx="5086350" cy="312539"/>
          </a:xfrm>
          <a:prstGeom prst="rect">
            <a:avLst/>
          </a:prstGeom>
          <a:noFill/>
          <a:ln/>
        </p:spPr>
        <p:txBody>
          <a:bodyPr wrap="none" lIns="0" tIns="0" rIns="0" bIns="0" rtlCol="0" anchor="t">
            <a:spAutoFit/>
          </a:bodyPr>
          <a:lstStyle/>
          <a:p>
            <a:pPr marL="0" indent="0" algn="l">
              <a:lnSpc>
                <a:spcPts val="2200"/>
              </a:lnSpc>
              <a:buNone/>
            </a:pPr>
            <a:r>
              <a:rPr lang="en-US" sz="1800" b="1">
                <a:solidFill>
                  <a:srgbClr val="1A1A1A"/>
                </a:solidFill>
              </a:rPr>
              <a:t>Wasted on AUKUS Submarines</a:t>
            </a:r>
            <a:endParaRPr lang="en-US" sz="1602"/>
          </a:p>
        </p:txBody>
      </p:sp>
      <p:sp>
        <p:nvSpPr>
          <p:cNvPr id="8" name="Text 4"/>
          <p:cNvSpPr/>
          <p:nvPr/>
        </p:nvSpPr>
        <p:spPr>
          <a:xfrm>
            <a:off x="700088" y="2584252"/>
            <a:ext cx="4814888" cy="233958"/>
          </a:xfrm>
          <a:prstGeom prst="rect">
            <a:avLst/>
          </a:prstGeom>
          <a:noFill/>
          <a:ln/>
        </p:spPr>
        <p:txBody>
          <a:bodyPr wrap="none" lIns="0" tIns="0" rIns="0" bIns="0" rtlCol="0" anchor="t">
            <a:spAutoFit/>
          </a:bodyPr>
          <a:lstStyle/>
          <a:p>
            <a:pPr marL="0" indent="0" algn="l">
              <a:lnSpc>
                <a:spcPts val="1600"/>
              </a:lnSpc>
              <a:buNone/>
            </a:pPr>
            <a:r>
              <a:rPr lang="en-US" sz="1300" b="1">
                <a:solidFill>
                  <a:srgbClr val="0055A4"/>
                </a:solidFill>
              </a:rPr>
              <a:t>We Choose To Invest In:</a:t>
            </a:r>
            <a:endParaRPr lang="en-US" sz="1193"/>
          </a:p>
        </p:txBody>
      </p:sp>
      <p:sp>
        <p:nvSpPr>
          <p:cNvPr id="9" name="Text 5"/>
          <p:cNvSpPr/>
          <p:nvPr/>
        </p:nvSpPr>
        <p:spPr>
          <a:xfrm>
            <a:off x="700088" y="2925366"/>
            <a:ext cx="4814888" cy="250031"/>
          </a:xfrm>
          <a:prstGeom prst="rect">
            <a:avLst/>
          </a:prstGeom>
          <a:noFill/>
          <a:ln/>
        </p:spPr>
        <p:txBody>
          <a:bodyPr wrap="none" lIns="0" tIns="0" rIns="0" bIns="0" rtlCol="0" anchor="t">
            <a:spAutoFit/>
          </a:bodyPr>
          <a:lstStyle/>
          <a:p>
            <a:pPr marL="0" indent="0" algn="l">
              <a:lnSpc>
                <a:spcPts val="1500"/>
              </a:lnSpc>
              <a:buNone/>
            </a:pPr>
            <a:r>
              <a:rPr lang="en-US" sz="1300">
                <a:solidFill>
                  <a:srgbClr val="1A1A1A"/>
                </a:solidFill>
              </a:rPr>
              <a:t>Public Healthcare &amp; Pandemic Preparedness</a:t>
            </a:r>
            <a:endParaRPr lang="en-US" sz="1159"/>
          </a:p>
        </p:txBody>
      </p:sp>
      <p:sp>
        <p:nvSpPr>
          <p:cNvPr id="10" name="Text 6"/>
          <p:cNvSpPr/>
          <p:nvPr/>
        </p:nvSpPr>
        <p:spPr>
          <a:xfrm>
            <a:off x="700088" y="3261122"/>
            <a:ext cx="4814888" cy="250031"/>
          </a:xfrm>
          <a:prstGeom prst="rect">
            <a:avLst/>
          </a:prstGeom>
          <a:noFill/>
          <a:ln/>
        </p:spPr>
        <p:txBody>
          <a:bodyPr wrap="none" lIns="0" tIns="0" rIns="0" bIns="0" rtlCol="0" anchor="t">
            <a:spAutoFit/>
          </a:bodyPr>
          <a:lstStyle/>
          <a:p>
            <a:pPr marL="0" indent="0" algn="l">
              <a:lnSpc>
                <a:spcPts val="1500"/>
              </a:lnSpc>
              <a:buNone/>
            </a:pPr>
            <a:r>
              <a:rPr lang="en-US" sz="1300">
                <a:solidFill>
                  <a:srgbClr val="1A1A1A"/>
                </a:solidFill>
              </a:rPr>
              <a:t>Free Education from Early Childhood to TAFE</a:t>
            </a:r>
            <a:endParaRPr lang="en-US" sz="1159"/>
          </a:p>
        </p:txBody>
      </p:sp>
      <p:sp>
        <p:nvSpPr>
          <p:cNvPr id="11" name="Text 7"/>
          <p:cNvSpPr/>
          <p:nvPr/>
        </p:nvSpPr>
        <p:spPr>
          <a:xfrm>
            <a:off x="700088" y="3596878"/>
            <a:ext cx="4814888" cy="250031"/>
          </a:xfrm>
          <a:prstGeom prst="rect">
            <a:avLst/>
          </a:prstGeom>
          <a:noFill/>
          <a:ln/>
        </p:spPr>
        <p:txBody>
          <a:bodyPr wrap="none" lIns="0" tIns="0" rIns="0" bIns="0" rtlCol="0" anchor="t">
            <a:spAutoFit/>
          </a:bodyPr>
          <a:lstStyle/>
          <a:p>
            <a:pPr marL="0" indent="0" algn="l">
              <a:lnSpc>
                <a:spcPts val="1500"/>
              </a:lnSpc>
              <a:buNone/>
            </a:pPr>
            <a:r>
              <a:rPr lang="en-US" sz="1300">
                <a:solidFill>
                  <a:srgbClr val="1A1A1A"/>
                </a:solidFill>
              </a:rPr>
              <a:t>Urgent Climate Action &amp; Renewable Energy</a:t>
            </a:r>
            <a:endParaRPr lang="en-US" sz="1159"/>
          </a:p>
        </p:txBody>
      </p:sp>
      <p:sp>
        <p:nvSpPr>
          <p:cNvPr id="12" name="Text 8"/>
          <p:cNvSpPr/>
          <p:nvPr/>
        </p:nvSpPr>
        <p:spPr>
          <a:xfrm>
            <a:off x="700088" y="3932634"/>
            <a:ext cx="4814888" cy="250031"/>
          </a:xfrm>
          <a:prstGeom prst="rect">
            <a:avLst/>
          </a:prstGeom>
          <a:noFill/>
          <a:ln/>
        </p:spPr>
        <p:txBody>
          <a:bodyPr wrap="none" lIns="0" tIns="0" rIns="0" bIns="0" rtlCol="0" anchor="t">
            <a:spAutoFit/>
          </a:bodyPr>
          <a:lstStyle/>
          <a:p>
            <a:pPr marL="0" indent="0" algn="l">
              <a:lnSpc>
                <a:spcPts val="1500"/>
              </a:lnSpc>
              <a:buNone/>
            </a:pPr>
            <a:r>
              <a:rPr lang="en-US" sz="1300">
                <a:solidFill>
                  <a:srgbClr val="1A1A1A"/>
                </a:solidFill>
              </a:rPr>
              <a:t>Affordable Housing for All Australians</a:t>
            </a:r>
            <a:endParaRPr lang="en-US" sz="1159"/>
          </a:p>
        </p:txBody>
      </p:sp>
      <p:sp>
        <p:nvSpPr>
          <p:cNvPr id="13" name="Text 9"/>
          <p:cNvSpPr/>
          <p:nvPr/>
        </p:nvSpPr>
        <p:spPr>
          <a:xfrm>
            <a:off x="428625" y="4625578"/>
            <a:ext cx="5086350" cy="400050"/>
          </a:xfrm>
          <a:prstGeom prst="rect">
            <a:avLst/>
          </a:prstGeom>
          <a:noFill/>
          <a:ln/>
        </p:spPr>
        <p:txBody>
          <a:bodyPr wrap="square" lIns="0" tIns="0" rIns="0" bIns="0" rtlCol="0" anchor="t">
            <a:spAutoFit/>
          </a:bodyPr>
          <a:lstStyle/>
          <a:p>
            <a:pPr marL="0" indent="0" algn="l">
              <a:lnSpc>
                <a:spcPts val="1600"/>
              </a:lnSpc>
              <a:buNone/>
            </a:pPr>
            <a:r>
              <a:rPr lang="en-US" sz="1200">
                <a:solidFill>
                  <a:srgbClr val="1A1A1A"/>
                </a:solidFill>
              </a:rPr>
              <a:t>Security comes from social well-being and environmental stability, not from fuelling a regional arms race.</a:t>
            </a:r>
            <a:endParaRPr lang="en-US" sz="1050"/>
          </a:p>
        </p:txBody>
      </p:sp>
      <p:sp>
        <p:nvSpPr>
          <p:cNvPr id="14" name="Shape 10"/>
          <p:cNvSpPr/>
          <p:nvPr/>
        </p:nvSpPr>
        <p:spPr>
          <a:xfrm>
            <a:off x="5943600" y="714375"/>
            <a:ext cx="3200400" cy="4429125"/>
          </a:xfrm>
          <a:prstGeom prst="rect">
            <a:avLst/>
          </a:prstGeom>
          <a:solidFill>
            <a:srgbClr val="1A1A1A"/>
          </a:solidFill>
          <a:ln/>
        </p:spPr>
        <p:txBody>
          <a:bodyPr/>
          <a:lstStyle/>
          <a:p>
            <a:pPr algn="l"/>
            <a:endParaRPr lang="en-AU"/>
          </a:p>
        </p:txBody>
      </p:sp>
      <p:pic>
        <p:nvPicPr>
          <p:cNvPr id="15" name="Image 1" descr="preencoded.png"/>
          <p:cNvPicPr>
            <a:picLocks noChangeAspect="1"/>
          </p:cNvPicPr>
          <p:nvPr/>
        </p:nvPicPr>
        <p:blipFill>
          <a:blip r:embed="rId4">
            <a:alphaModFix amt="90000"/>
          </a:blip>
          <a:stretch>
            <a:fillRect/>
          </a:stretch>
        </p:blipFill>
        <p:spPr>
          <a:xfrm>
            <a:off x="5943600" y="714375"/>
            <a:ext cx="3200400" cy="4429125"/>
          </a:xfrm>
          <a:prstGeom prst="rect">
            <a:avLst/>
          </a:prstGeom>
        </p:spPr>
      </p:pic>
      <p:sp>
        <p:nvSpPr>
          <p:cNvPr id="16" name="Shape 11"/>
          <p:cNvSpPr/>
          <p:nvPr/>
        </p:nvSpPr>
        <p:spPr>
          <a:xfrm>
            <a:off x="6229350" y="4409480"/>
            <a:ext cx="2628900" cy="448270"/>
          </a:xfrm>
          <a:prstGeom prst="rect">
            <a:avLst/>
          </a:prstGeom>
          <a:solidFill>
            <a:srgbClr val="D9381E">
              <a:alpha val="90000"/>
            </a:srgbClr>
          </a:solidFill>
          <a:ln/>
        </p:spPr>
        <p:txBody>
          <a:bodyPr/>
          <a:lstStyle/>
          <a:p>
            <a:pPr algn="l"/>
            <a:endParaRPr lang="en-AU"/>
          </a:p>
        </p:txBody>
      </p:sp>
      <p:sp>
        <p:nvSpPr>
          <p:cNvPr id="17" name="Text 12"/>
          <p:cNvSpPr/>
          <p:nvPr/>
        </p:nvSpPr>
        <p:spPr>
          <a:xfrm>
            <a:off x="6229350" y="4409480"/>
            <a:ext cx="2628900" cy="448270"/>
          </a:xfrm>
          <a:prstGeom prst="rect">
            <a:avLst/>
          </a:prstGeom>
          <a:noFill/>
          <a:ln/>
        </p:spPr>
        <p:txBody>
          <a:bodyPr wrap="square" lIns="127508" tIns="127508" rIns="127508" bIns="127508" rtlCol="0" anchor="t">
            <a:spAutoFit/>
          </a:bodyPr>
          <a:lstStyle/>
          <a:p>
            <a:pPr marL="0" indent="0" algn="ctr">
              <a:lnSpc>
                <a:spcPts val="1600"/>
              </a:lnSpc>
              <a:buNone/>
            </a:pPr>
            <a:r>
              <a:rPr lang="en-US" sz="1300" b="1">
                <a:solidFill>
                  <a:srgbClr val="F5F5F0"/>
                </a:solidFill>
              </a:rPr>
              <a:t>An Independent Choice</a:t>
            </a:r>
            <a:endParaRPr lang="en-US" sz="1193"/>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4" name="Shape 0"/>
          <p:cNvSpPr/>
          <p:nvPr/>
        </p:nvSpPr>
        <p:spPr>
          <a:xfrm>
            <a:off x="0" y="0"/>
            <a:ext cx="9144000" cy="714375"/>
          </a:xfrm>
          <a:prstGeom prst="rect">
            <a:avLst/>
          </a:prstGeom>
          <a:solidFill>
            <a:srgbClr val="0055A4"/>
          </a:solidFill>
          <a:ln/>
        </p:spPr>
        <p:txBody>
          <a:bodyPr/>
          <a:lstStyle/>
          <a:p>
            <a:pPr algn="l"/>
            <a:endParaRPr lang="en-AU"/>
          </a:p>
        </p:txBody>
      </p:sp>
      <p:sp>
        <p:nvSpPr>
          <p:cNvPr id="5" name="Text 1"/>
          <p:cNvSpPr/>
          <p:nvPr/>
        </p:nvSpPr>
        <p:spPr>
          <a:xfrm>
            <a:off x="0" y="0"/>
            <a:ext cx="9144000" cy="714375"/>
          </a:xfrm>
          <a:prstGeom prst="rect">
            <a:avLst/>
          </a:prstGeom>
          <a:noFill/>
          <a:ln/>
        </p:spPr>
        <p:txBody>
          <a:bodyPr wrap="square" lIns="510286" tIns="0" rIns="0" bIns="0" rtlCol="0" anchor="t">
            <a:spAutoFit/>
          </a:bodyPr>
          <a:lstStyle/>
          <a:p>
            <a:pPr marL="0" indent="0" algn="l">
              <a:lnSpc>
                <a:spcPts val="2800"/>
              </a:lnSpc>
              <a:buNone/>
            </a:pPr>
            <a:r>
              <a:rPr lang="en-US" sz="2400" b="1">
                <a:solidFill>
                  <a:srgbClr val="F5F5F0"/>
                </a:solidFill>
              </a:rPr>
              <a:t>Strengthening Relationships</a:t>
            </a:r>
            <a:endParaRPr lang="en-US" sz="2121"/>
          </a:p>
        </p:txBody>
      </p:sp>
      <p:sp>
        <p:nvSpPr>
          <p:cNvPr id="6" name="Shape 2"/>
          <p:cNvSpPr/>
          <p:nvPr/>
        </p:nvSpPr>
        <p:spPr>
          <a:xfrm>
            <a:off x="428625" y="1071563"/>
            <a:ext cx="4000500" cy="1714500"/>
          </a:xfrm>
          <a:prstGeom prst="rect">
            <a:avLst/>
          </a:prstGeom>
          <a:solidFill>
            <a:srgbClr val="FFFFFF"/>
          </a:solidFill>
          <a:ln/>
        </p:spPr>
        <p:txBody>
          <a:bodyPr/>
          <a:lstStyle/>
          <a:p>
            <a:pPr algn="l"/>
            <a:endParaRPr lang="en-AU"/>
          </a:p>
        </p:txBody>
      </p:sp>
      <p:sp>
        <p:nvSpPr>
          <p:cNvPr id="7" name="Shape 3"/>
          <p:cNvSpPr/>
          <p:nvPr/>
        </p:nvSpPr>
        <p:spPr>
          <a:xfrm>
            <a:off x="428625" y="1071563"/>
            <a:ext cx="42863" cy="1714500"/>
          </a:xfrm>
          <a:prstGeom prst="rect">
            <a:avLst/>
          </a:prstGeom>
          <a:solidFill>
            <a:srgbClr val="D9381E"/>
          </a:solidFill>
          <a:ln/>
        </p:spPr>
        <p:txBody>
          <a:bodyPr/>
          <a:lstStyle/>
          <a:p>
            <a:pPr algn="l"/>
            <a:endParaRPr lang="en-AU"/>
          </a:p>
        </p:txBody>
      </p:sp>
      <p:sp>
        <p:nvSpPr>
          <p:cNvPr id="8" name="Text 4"/>
          <p:cNvSpPr/>
          <p:nvPr/>
        </p:nvSpPr>
        <p:spPr>
          <a:xfrm>
            <a:off x="642938" y="1285875"/>
            <a:ext cx="3571875" cy="233958"/>
          </a:xfrm>
          <a:prstGeom prst="rect">
            <a:avLst/>
          </a:prstGeom>
          <a:noFill/>
          <a:ln/>
        </p:spPr>
        <p:txBody>
          <a:bodyPr wrap="none" lIns="0" tIns="0" rIns="0" bIns="0" rtlCol="0" anchor="t">
            <a:spAutoFit/>
          </a:bodyPr>
          <a:lstStyle/>
          <a:p>
            <a:pPr marL="0" indent="0" algn="l">
              <a:lnSpc>
                <a:spcPts val="1600"/>
              </a:lnSpc>
              <a:buNone/>
            </a:pPr>
            <a:r>
              <a:rPr lang="en-US" sz="1300" b="1">
                <a:solidFill>
                  <a:srgbClr val="0055A4"/>
                </a:solidFill>
              </a:rPr>
              <a:t>International Role</a:t>
            </a:r>
            <a:endParaRPr lang="en-US" sz="1193"/>
          </a:p>
        </p:txBody>
      </p:sp>
      <p:sp>
        <p:nvSpPr>
          <p:cNvPr id="9" name="Text 5"/>
          <p:cNvSpPr/>
          <p:nvPr/>
        </p:nvSpPr>
        <p:spPr>
          <a:xfrm>
            <a:off x="642938" y="1626989"/>
            <a:ext cx="3571875" cy="600075"/>
          </a:xfrm>
          <a:prstGeom prst="rect">
            <a:avLst/>
          </a:prstGeom>
          <a:noFill/>
          <a:ln/>
        </p:spPr>
        <p:txBody>
          <a:bodyPr wrap="square" lIns="0" tIns="0" rIns="0" bIns="0" rtlCol="0" anchor="t">
            <a:spAutoFit/>
          </a:bodyPr>
          <a:lstStyle/>
          <a:p>
            <a:pPr marL="0" indent="0" algn="l">
              <a:lnSpc>
                <a:spcPts val="1600"/>
              </a:lnSpc>
              <a:buNone/>
            </a:pPr>
            <a:r>
              <a:rPr lang="en-US" sz="1200">
                <a:solidFill>
                  <a:srgbClr val="333333"/>
                </a:solidFill>
              </a:rPr>
              <a:t>Enhance Australia's role in international agencies working to achieve peace, providing a positive vision for the future.</a:t>
            </a:r>
            <a:endParaRPr lang="en-US" sz="1050"/>
          </a:p>
        </p:txBody>
      </p:sp>
      <p:sp>
        <p:nvSpPr>
          <p:cNvPr id="10" name="Shape 6"/>
          <p:cNvSpPr/>
          <p:nvPr/>
        </p:nvSpPr>
        <p:spPr>
          <a:xfrm>
            <a:off x="4714875" y="1071563"/>
            <a:ext cx="4000500" cy="1714500"/>
          </a:xfrm>
          <a:prstGeom prst="rect">
            <a:avLst/>
          </a:prstGeom>
          <a:solidFill>
            <a:srgbClr val="FFFFFF"/>
          </a:solidFill>
          <a:ln/>
        </p:spPr>
        <p:txBody>
          <a:bodyPr/>
          <a:lstStyle/>
          <a:p>
            <a:pPr algn="l"/>
            <a:endParaRPr lang="en-AU"/>
          </a:p>
        </p:txBody>
      </p:sp>
      <p:sp>
        <p:nvSpPr>
          <p:cNvPr id="11" name="Shape 7"/>
          <p:cNvSpPr/>
          <p:nvPr/>
        </p:nvSpPr>
        <p:spPr>
          <a:xfrm>
            <a:off x="4714875" y="1071563"/>
            <a:ext cx="42863" cy="1714500"/>
          </a:xfrm>
          <a:prstGeom prst="rect">
            <a:avLst/>
          </a:prstGeom>
          <a:solidFill>
            <a:srgbClr val="D9381E"/>
          </a:solidFill>
          <a:ln/>
        </p:spPr>
        <p:txBody>
          <a:bodyPr/>
          <a:lstStyle/>
          <a:p>
            <a:pPr algn="l"/>
            <a:endParaRPr lang="en-AU"/>
          </a:p>
        </p:txBody>
      </p:sp>
      <p:sp>
        <p:nvSpPr>
          <p:cNvPr id="12" name="Text 8"/>
          <p:cNvSpPr/>
          <p:nvPr/>
        </p:nvSpPr>
        <p:spPr>
          <a:xfrm>
            <a:off x="4929188" y="1285875"/>
            <a:ext cx="3571875" cy="233958"/>
          </a:xfrm>
          <a:prstGeom prst="rect">
            <a:avLst/>
          </a:prstGeom>
          <a:noFill/>
          <a:ln/>
        </p:spPr>
        <p:txBody>
          <a:bodyPr wrap="none" lIns="0" tIns="0" rIns="0" bIns="0" rtlCol="0" anchor="t">
            <a:spAutoFit/>
          </a:bodyPr>
          <a:lstStyle/>
          <a:p>
            <a:pPr marL="0" indent="0" algn="l">
              <a:lnSpc>
                <a:spcPts val="1600"/>
              </a:lnSpc>
              <a:buNone/>
            </a:pPr>
            <a:r>
              <a:rPr lang="en-US" sz="1300" b="1">
                <a:solidFill>
                  <a:srgbClr val="0055A4"/>
                </a:solidFill>
              </a:rPr>
              <a:t>Systemic Change</a:t>
            </a:r>
            <a:endParaRPr lang="en-US" sz="1193"/>
          </a:p>
        </p:txBody>
      </p:sp>
      <p:sp>
        <p:nvSpPr>
          <p:cNvPr id="13" name="Text 9"/>
          <p:cNvSpPr/>
          <p:nvPr/>
        </p:nvSpPr>
        <p:spPr>
          <a:xfrm>
            <a:off x="4929188" y="1626989"/>
            <a:ext cx="3571875" cy="600075"/>
          </a:xfrm>
          <a:prstGeom prst="rect">
            <a:avLst/>
          </a:prstGeom>
          <a:noFill/>
          <a:ln/>
        </p:spPr>
        <p:txBody>
          <a:bodyPr wrap="square" lIns="0" tIns="0" rIns="0" bIns="0" rtlCol="0" anchor="t">
            <a:spAutoFit/>
          </a:bodyPr>
          <a:lstStyle/>
          <a:p>
            <a:pPr marL="0" indent="0" algn="l">
              <a:lnSpc>
                <a:spcPts val="1600"/>
              </a:lnSpc>
              <a:buNone/>
            </a:pPr>
            <a:r>
              <a:rPr lang="en-US" sz="1200">
                <a:solidFill>
                  <a:srgbClr val="333333"/>
                </a:solidFill>
              </a:rPr>
              <a:t>Working for long-term systemic change within existing social and geopolitical frameworks provides a pathway to lasting peace.</a:t>
            </a:r>
            <a:endParaRPr lang="en-US" sz="1050"/>
          </a:p>
        </p:txBody>
      </p:sp>
      <p:sp>
        <p:nvSpPr>
          <p:cNvPr id="14" name="Shape 10"/>
          <p:cNvSpPr/>
          <p:nvPr/>
        </p:nvSpPr>
        <p:spPr>
          <a:xfrm>
            <a:off x="428625" y="3071813"/>
            <a:ext cx="4000500" cy="1714500"/>
          </a:xfrm>
          <a:prstGeom prst="rect">
            <a:avLst/>
          </a:prstGeom>
          <a:solidFill>
            <a:srgbClr val="FFFFFF"/>
          </a:solidFill>
          <a:ln/>
        </p:spPr>
        <p:txBody>
          <a:bodyPr/>
          <a:lstStyle/>
          <a:p>
            <a:pPr algn="l"/>
            <a:endParaRPr lang="en-AU"/>
          </a:p>
        </p:txBody>
      </p:sp>
      <p:sp>
        <p:nvSpPr>
          <p:cNvPr id="15" name="Shape 11"/>
          <p:cNvSpPr/>
          <p:nvPr/>
        </p:nvSpPr>
        <p:spPr>
          <a:xfrm>
            <a:off x="428625" y="3071813"/>
            <a:ext cx="42863" cy="1714500"/>
          </a:xfrm>
          <a:prstGeom prst="rect">
            <a:avLst/>
          </a:prstGeom>
          <a:solidFill>
            <a:srgbClr val="D9381E"/>
          </a:solidFill>
          <a:ln/>
        </p:spPr>
        <p:txBody>
          <a:bodyPr/>
          <a:lstStyle/>
          <a:p>
            <a:pPr algn="l"/>
            <a:endParaRPr lang="en-AU"/>
          </a:p>
        </p:txBody>
      </p:sp>
      <p:sp>
        <p:nvSpPr>
          <p:cNvPr id="16" name="Text 12"/>
          <p:cNvSpPr/>
          <p:nvPr/>
        </p:nvSpPr>
        <p:spPr>
          <a:xfrm>
            <a:off x="642938" y="3286125"/>
            <a:ext cx="3571875" cy="233958"/>
          </a:xfrm>
          <a:prstGeom prst="rect">
            <a:avLst/>
          </a:prstGeom>
          <a:noFill/>
          <a:ln/>
        </p:spPr>
        <p:txBody>
          <a:bodyPr wrap="none" lIns="0" tIns="0" rIns="0" bIns="0" rtlCol="0" anchor="t">
            <a:spAutoFit/>
          </a:bodyPr>
          <a:lstStyle/>
          <a:p>
            <a:pPr marL="0" indent="0" algn="l">
              <a:lnSpc>
                <a:spcPts val="1600"/>
              </a:lnSpc>
              <a:buNone/>
            </a:pPr>
            <a:r>
              <a:rPr lang="en-US" sz="1300" b="1">
                <a:solidFill>
                  <a:srgbClr val="0055A4"/>
                </a:solidFill>
              </a:rPr>
              <a:t>Social Cohesion</a:t>
            </a:r>
            <a:endParaRPr lang="en-US" sz="1193"/>
          </a:p>
        </p:txBody>
      </p:sp>
      <p:sp>
        <p:nvSpPr>
          <p:cNvPr id="17" name="Text 13"/>
          <p:cNvSpPr/>
          <p:nvPr/>
        </p:nvSpPr>
        <p:spPr>
          <a:xfrm>
            <a:off x="642938" y="3627239"/>
            <a:ext cx="3571875" cy="600075"/>
          </a:xfrm>
          <a:prstGeom prst="rect">
            <a:avLst/>
          </a:prstGeom>
          <a:noFill/>
          <a:ln/>
        </p:spPr>
        <p:txBody>
          <a:bodyPr wrap="square" lIns="0" tIns="0" rIns="0" bIns="0" rtlCol="0" anchor="t">
            <a:spAutoFit/>
          </a:bodyPr>
          <a:lstStyle/>
          <a:p>
            <a:pPr marL="0" indent="0" algn="l">
              <a:lnSpc>
                <a:spcPts val="1600"/>
              </a:lnSpc>
              <a:buNone/>
            </a:pPr>
            <a:r>
              <a:rPr lang="en-US" sz="1200">
                <a:solidFill>
                  <a:srgbClr val="333333"/>
                </a:solidFill>
              </a:rPr>
              <a:t>Addressing historical conflicts and value differences is essential to promote social cohesion and partner for positive regional change.</a:t>
            </a:r>
            <a:endParaRPr lang="en-US" sz="1050"/>
          </a:p>
        </p:txBody>
      </p:sp>
      <p:sp>
        <p:nvSpPr>
          <p:cNvPr id="18" name="Shape 14"/>
          <p:cNvSpPr/>
          <p:nvPr/>
        </p:nvSpPr>
        <p:spPr>
          <a:xfrm>
            <a:off x="4714875" y="3071813"/>
            <a:ext cx="4000500" cy="1714500"/>
          </a:xfrm>
          <a:prstGeom prst="rect">
            <a:avLst/>
          </a:prstGeom>
          <a:solidFill>
            <a:srgbClr val="FFFFFF"/>
          </a:solidFill>
          <a:ln/>
        </p:spPr>
        <p:txBody>
          <a:bodyPr/>
          <a:lstStyle/>
          <a:p>
            <a:pPr algn="l"/>
            <a:endParaRPr lang="en-AU"/>
          </a:p>
        </p:txBody>
      </p:sp>
      <p:sp>
        <p:nvSpPr>
          <p:cNvPr id="19" name="Shape 15"/>
          <p:cNvSpPr/>
          <p:nvPr/>
        </p:nvSpPr>
        <p:spPr>
          <a:xfrm>
            <a:off x="4714875" y="3071813"/>
            <a:ext cx="42863" cy="1714500"/>
          </a:xfrm>
          <a:prstGeom prst="rect">
            <a:avLst/>
          </a:prstGeom>
          <a:solidFill>
            <a:srgbClr val="D9381E"/>
          </a:solidFill>
          <a:ln/>
        </p:spPr>
        <p:txBody>
          <a:bodyPr/>
          <a:lstStyle/>
          <a:p>
            <a:pPr algn="l"/>
            <a:endParaRPr lang="en-AU"/>
          </a:p>
        </p:txBody>
      </p:sp>
      <p:sp>
        <p:nvSpPr>
          <p:cNvPr id="20" name="Text 16"/>
          <p:cNvSpPr/>
          <p:nvPr/>
        </p:nvSpPr>
        <p:spPr>
          <a:xfrm>
            <a:off x="4929188" y="3286125"/>
            <a:ext cx="3571875" cy="233958"/>
          </a:xfrm>
          <a:prstGeom prst="rect">
            <a:avLst/>
          </a:prstGeom>
          <a:noFill/>
          <a:ln/>
        </p:spPr>
        <p:txBody>
          <a:bodyPr wrap="none" lIns="0" tIns="0" rIns="0" bIns="0" rtlCol="0" anchor="t">
            <a:spAutoFit/>
          </a:bodyPr>
          <a:lstStyle/>
          <a:p>
            <a:pPr marL="0" indent="0" algn="l">
              <a:lnSpc>
                <a:spcPts val="1600"/>
              </a:lnSpc>
              <a:buNone/>
            </a:pPr>
            <a:r>
              <a:rPr lang="en-US" sz="1300" b="1">
                <a:solidFill>
                  <a:srgbClr val="0055A4"/>
                </a:solidFill>
              </a:rPr>
              <a:t>De-escalation</a:t>
            </a:r>
            <a:endParaRPr lang="en-US" sz="1193"/>
          </a:p>
        </p:txBody>
      </p:sp>
      <p:sp>
        <p:nvSpPr>
          <p:cNvPr id="21" name="Text 17"/>
          <p:cNvSpPr/>
          <p:nvPr/>
        </p:nvSpPr>
        <p:spPr>
          <a:xfrm>
            <a:off x="4929188" y="3627239"/>
            <a:ext cx="3571875" cy="600075"/>
          </a:xfrm>
          <a:prstGeom prst="rect">
            <a:avLst/>
          </a:prstGeom>
          <a:noFill/>
          <a:ln/>
        </p:spPr>
        <p:txBody>
          <a:bodyPr wrap="square" lIns="0" tIns="0" rIns="0" bIns="0" rtlCol="0" anchor="t">
            <a:spAutoFit/>
          </a:bodyPr>
          <a:lstStyle/>
          <a:p>
            <a:pPr marL="0" indent="0" algn="l">
              <a:lnSpc>
                <a:spcPts val="1600"/>
              </a:lnSpc>
              <a:buNone/>
            </a:pPr>
            <a:r>
              <a:rPr lang="en-US" sz="1200">
                <a:solidFill>
                  <a:srgbClr val="333333"/>
                </a:solidFill>
              </a:rPr>
              <a:t>Moving towards an independent Australian defence—rather than US-led offence—serves to de-escalate tensions regionally and globally.</a:t>
            </a:r>
            <a:endParaRPr lang="en-US" sz="105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4" name="Shape 0"/>
          <p:cNvSpPr/>
          <p:nvPr/>
        </p:nvSpPr>
        <p:spPr>
          <a:xfrm>
            <a:off x="0" y="0"/>
            <a:ext cx="9144000" cy="714375"/>
          </a:xfrm>
          <a:prstGeom prst="rect">
            <a:avLst/>
          </a:prstGeom>
          <a:solidFill>
            <a:srgbClr val="0055A4"/>
          </a:solidFill>
          <a:ln/>
        </p:spPr>
        <p:txBody>
          <a:bodyPr/>
          <a:lstStyle/>
          <a:p>
            <a:pPr algn="l"/>
            <a:endParaRPr lang="en-AU"/>
          </a:p>
        </p:txBody>
      </p:sp>
      <p:sp>
        <p:nvSpPr>
          <p:cNvPr id="5" name="Text 1"/>
          <p:cNvSpPr/>
          <p:nvPr/>
        </p:nvSpPr>
        <p:spPr>
          <a:xfrm>
            <a:off x="0" y="0"/>
            <a:ext cx="9144000" cy="714375"/>
          </a:xfrm>
          <a:prstGeom prst="rect">
            <a:avLst/>
          </a:prstGeom>
          <a:noFill/>
          <a:ln/>
        </p:spPr>
        <p:txBody>
          <a:bodyPr wrap="square" lIns="510286" tIns="0" rIns="0" bIns="0" rtlCol="0" anchor="t">
            <a:spAutoFit/>
          </a:bodyPr>
          <a:lstStyle/>
          <a:p>
            <a:pPr marL="0" indent="0" algn="l">
              <a:lnSpc>
                <a:spcPts val="2800"/>
              </a:lnSpc>
              <a:buNone/>
            </a:pPr>
            <a:r>
              <a:rPr lang="en-US" sz="2400" b="1">
                <a:solidFill>
                  <a:srgbClr val="F5F5F0"/>
                </a:solidFill>
              </a:rPr>
              <a:t>Take Action Today</a:t>
            </a:r>
            <a:endParaRPr lang="en-US" sz="2121"/>
          </a:p>
        </p:txBody>
      </p:sp>
      <p:sp>
        <p:nvSpPr>
          <p:cNvPr id="6" name="Text 2"/>
          <p:cNvSpPr/>
          <p:nvPr/>
        </p:nvSpPr>
        <p:spPr>
          <a:xfrm>
            <a:off x="428625" y="1407207"/>
            <a:ext cx="3714750" cy="312539"/>
          </a:xfrm>
          <a:prstGeom prst="rect">
            <a:avLst/>
          </a:prstGeom>
          <a:noFill/>
          <a:ln/>
        </p:spPr>
        <p:txBody>
          <a:bodyPr wrap="none" lIns="0" tIns="0" rIns="0" bIns="0" rtlCol="0" anchor="t">
            <a:spAutoFit/>
          </a:bodyPr>
          <a:lstStyle/>
          <a:p>
            <a:pPr marL="0" indent="0" algn="l">
              <a:lnSpc>
                <a:spcPts val="2200"/>
              </a:lnSpc>
              <a:buNone/>
            </a:pPr>
            <a:r>
              <a:rPr lang="en-US" sz="1800" b="1" kern="0" spc="1">
                <a:solidFill>
                  <a:srgbClr val="D9381E"/>
                </a:solidFill>
              </a:rPr>
              <a:t>1. Join the Campaign</a:t>
            </a:r>
            <a:endParaRPr lang="en-US" sz="1602"/>
          </a:p>
        </p:txBody>
      </p:sp>
      <p:sp>
        <p:nvSpPr>
          <p:cNvPr id="7" name="Text 3"/>
          <p:cNvSpPr/>
          <p:nvPr/>
        </p:nvSpPr>
        <p:spPr>
          <a:xfrm>
            <a:off x="428625" y="1791184"/>
            <a:ext cx="3714750" cy="440010"/>
          </a:xfrm>
          <a:prstGeom prst="rect">
            <a:avLst/>
          </a:prstGeom>
          <a:noFill/>
          <a:ln/>
        </p:spPr>
        <p:txBody>
          <a:bodyPr wrap="square" lIns="0" tIns="0" rIns="0" bIns="0" rtlCol="0" anchor="t">
            <a:spAutoFit/>
          </a:bodyPr>
          <a:lstStyle/>
          <a:p>
            <a:pPr marL="0" indent="0" algn="l">
              <a:lnSpc>
                <a:spcPts val="1700"/>
              </a:lnSpc>
              <a:buNone/>
            </a:pPr>
            <a:r>
              <a:rPr lang="en-US" sz="1300">
                <a:solidFill>
                  <a:srgbClr val="1A1A1A"/>
                </a:solidFill>
              </a:rPr>
              <a:t>Connect with your local IPAN group and help build the coalition in your community.</a:t>
            </a:r>
            <a:endParaRPr lang="en-US" sz="1159"/>
          </a:p>
        </p:txBody>
      </p:sp>
      <p:sp>
        <p:nvSpPr>
          <p:cNvPr id="8" name="Text 4"/>
          <p:cNvSpPr/>
          <p:nvPr/>
        </p:nvSpPr>
        <p:spPr>
          <a:xfrm>
            <a:off x="428625" y="2516944"/>
            <a:ext cx="3714750" cy="312539"/>
          </a:xfrm>
          <a:prstGeom prst="rect">
            <a:avLst/>
          </a:prstGeom>
          <a:noFill/>
          <a:ln/>
        </p:spPr>
        <p:txBody>
          <a:bodyPr wrap="none" lIns="0" tIns="0" rIns="0" bIns="0" rtlCol="0" anchor="t">
            <a:spAutoFit/>
          </a:bodyPr>
          <a:lstStyle/>
          <a:p>
            <a:pPr marL="0" indent="0" algn="l">
              <a:lnSpc>
                <a:spcPts val="2200"/>
              </a:lnSpc>
              <a:buNone/>
            </a:pPr>
            <a:r>
              <a:rPr lang="en-US" sz="1800" b="1" kern="0" spc="1">
                <a:solidFill>
                  <a:srgbClr val="D9381E"/>
                </a:solidFill>
              </a:rPr>
              <a:t>2. Contact Your MP</a:t>
            </a:r>
            <a:endParaRPr lang="en-US" sz="1602"/>
          </a:p>
        </p:txBody>
      </p:sp>
      <p:sp>
        <p:nvSpPr>
          <p:cNvPr id="9" name="Text 5"/>
          <p:cNvSpPr/>
          <p:nvPr/>
        </p:nvSpPr>
        <p:spPr>
          <a:xfrm>
            <a:off x="428625" y="2900921"/>
            <a:ext cx="3714750" cy="440010"/>
          </a:xfrm>
          <a:prstGeom prst="rect">
            <a:avLst/>
          </a:prstGeom>
          <a:noFill/>
          <a:ln/>
        </p:spPr>
        <p:txBody>
          <a:bodyPr wrap="square" lIns="0" tIns="0" rIns="0" bIns="0" rtlCol="0" anchor="t">
            <a:spAutoFit/>
          </a:bodyPr>
          <a:lstStyle/>
          <a:p>
            <a:pPr marL="0" indent="0" algn="l">
              <a:lnSpc>
                <a:spcPts val="1700"/>
              </a:lnSpc>
              <a:buNone/>
            </a:pPr>
            <a:r>
              <a:rPr lang="en-US" sz="1300">
                <a:solidFill>
                  <a:srgbClr val="1A1A1A"/>
                </a:solidFill>
              </a:rPr>
              <a:t>Demand parliamentary oversight for war powers and an independent review of AUKUS.</a:t>
            </a:r>
            <a:endParaRPr lang="en-US" sz="1159"/>
          </a:p>
        </p:txBody>
      </p:sp>
      <p:sp>
        <p:nvSpPr>
          <p:cNvPr id="10" name="Text 6"/>
          <p:cNvSpPr/>
          <p:nvPr/>
        </p:nvSpPr>
        <p:spPr>
          <a:xfrm>
            <a:off x="428625" y="3626681"/>
            <a:ext cx="3714750" cy="312539"/>
          </a:xfrm>
          <a:prstGeom prst="rect">
            <a:avLst/>
          </a:prstGeom>
          <a:noFill/>
          <a:ln/>
        </p:spPr>
        <p:txBody>
          <a:bodyPr wrap="none" lIns="0" tIns="0" rIns="0" bIns="0" rtlCol="0" anchor="t">
            <a:spAutoFit/>
          </a:bodyPr>
          <a:lstStyle/>
          <a:p>
            <a:pPr marL="0" indent="0" algn="l">
              <a:lnSpc>
                <a:spcPts val="2200"/>
              </a:lnSpc>
              <a:buNone/>
            </a:pPr>
            <a:r>
              <a:rPr lang="en-US" sz="1800" b="1" kern="0" spc="1">
                <a:solidFill>
                  <a:srgbClr val="D9381E"/>
                </a:solidFill>
              </a:rPr>
              <a:t>3. Mobilize for May 9</a:t>
            </a:r>
            <a:endParaRPr lang="en-US" sz="1602"/>
          </a:p>
        </p:txBody>
      </p:sp>
      <p:sp>
        <p:nvSpPr>
          <p:cNvPr id="11" name="Text 7"/>
          <p:cNvSpPr/>
          <p:nvPr/>
        </p:nvSpPr>
        <p:spPr>
          <a:xfrm>
            <a:off x="428625" y="4010658"/>
            <a:ext cx="3714750" cy="440010"/>
          </a:xfrm>
          <a:prstGeom prst="rect">
            <a:avLst/>
          </a:prstGeom>
          <a:noFill/>
          <a:ln/>
        </p:spPr>
        <p:txBody>
          <a:bodyPr wrap="square" lIns="0" tIns="0" rIns="0" bIns="0" rtlCol="0" anchor="t">
            <a:spAutoFit/>
          </a:bodyPr>
          <a:lstStyle/>
          <a:p>
            <a:pPr marL="0" indent="0" algn="l">
              <a:lnSpc>
                <a:spcPts val="1700"/>
              </a:lnSpc>
              <a:buNone/>
            </a:pPr>
            <a:r>
              <a:rPr lang="en-US" sz="1300">
                <a:solidFill>
                  <a:srgbClr val="1A1A1A"/>
                </a:solidFill>
              </a:rPr>
              <a:t>Organize and attend the 125th Anniversary events in your capital city.</a:t>
            </a:r>
            <a:endParaRPr lang="en-US" sz="1159"/>
          </a:p>
        </p:txBody>
      </p:sp>
      <p:sp>
        <p:nvSpPr>
          <p:cNvPr id="12" name="Shape 8"/>
          <p:cNvSpPr/>
          <p:nvPr/>
        </p:nvSpPr>
        <p:spPr>
          <a:xfrm>
            <a:off x="4572000" y="1143000"/>
            <a:ext cx="4143375" cy="3571875"/>
          </a:xfrm>
          <a:prstGeom prst="rect">
            <a:avLst/>
          </a:prstGeom>
          <a:solidFill>
            <a:srgbClr val="0055A4"/>
          </a:solidFill>
          <a:ln/>
        </p:spPr>
        <p:txBody>
          <a:bodyPr/>
          <a:lstStyle/>
          <a:p>
            <a:pPr algn="l"/>
            <a:endParaRPr lang="en-AU"/>
          </a:p>
        </p:txBody>
      </p:sp>
      <p:pic>
        <p:nvPicPr>
          <p:cNvPr id="13" name="Image 1" descr="preencoded.png"/>
          <p:cNvPicPr>
            <a:picLocks noChangeAspect="1"/>
          </p:cNvPicPr>
          <p:nvPr/>
        </p:nvPicPr>
        <p:blipFill>
          <a:blip r:embed="rId4"/>
          <a:stretch>
            <a:fillRect/>
          </a:stretch>
        </p:blipFill>
        <p:spPr>
          <a:xfrm>
            <a:off x="4786313" y="1891475"/>
            <a:ext cx="3714750" cy="1153381"/>
          </a:xfrm>
          <a:prstGeom prst="rect">
            <a:avLst/>
          </a:prstGeom>
        </p:spPr>
      </p:pic>
      <p:sp>
        <p:nvSpPr>
          <p:cNvPr id="14" name="Shape 9"/>
          <p:cNvSpPr/>
          <p:nvPr/>
        </p:nvSpPr>
        <p:spPr>
          <a:xfrm>
            <a:off x="4786313" y="3330606"/>
            <a:ext cx="3714750" cy="635794"/>
          </a:xfrm>
          <a:prstGeom prst="rect">
            <a:avLst/>
          </a:prstGeom>
          <a:solidFill>
            <a:srgbClr val="D9381E"/>
          </a:solidFill>
          <a:ln/>
        </p:spPr>
        <p:txBody>
          <a:bodyPr/>
          <a:lstStyle/>
          <a:p>
            <a:pPr algn="l"/>
            <a:endParaRPr lang="en-AU"/>
          </a:p>
        </p:txBody>
      </p:sp>
      <p:sp>
        <p:nvSpPr>
          <p:cNvPr id="15" name="Text 10"/>
          <p:cNvSpPr/>
          <p:nvPr/>
        </p:nvSpPr>
        <p:spPr>
          <a:xfrm>
            <a:off x="4786313" y="3330606"/>
            <a:ext cx="3714750" cy="651204"/>
          </a:xfrm>
          <a:prstGeom prst="rect">
            <a:avLst/>
          </a:prstGeom>
          <a:noFill/>
          <a:ln/>
        </p:spPr>
        <p:txBody>
          <a:bodyPr wrap="square" lIns="340233" tIns="170053" rIns="340233" bIns="170053" rtlCol="0" anchor="t">
            <a:spAutoFit/>
          </a:bodyPr>
          <a:lstStyle/>
          <a:p>
            <a:pPr marL="0" indent="0" algn="ctr">
              <a:lnSpc>
                <a:spcPts val="2400"/>
              </a:lnSpc>
              <a:buNone/>
            </a:pPr>
            <a:r>
              <a:rPr lang="en-US" sz="2000" b="1">
                <a:solidFill>
                  <a:srgbClr val="FFFFFF"/>
                </a:solidFill>
              </a:rPr>
              <a:t>ipan.au</a:t>
            </a:r>
            <a:endParaRPr lang="en-US" sz="1808"/>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205617"/>
          </a:xfrm>
          <a:prstGeom prst="rect">
            <a:avLst/>
          </a:prstGeom>
        </p:spPr>
      </p:pic>
      <p:sp>
        <p:nvSpPr>
          <p:cNvPr id="4" name="Shape 0"/>
          <p:cNvSpPr/>
          <p:nvPr/>
        </p:nvSpPr>
        <p:spPr>
          <a:xfrm>
            <a:off x="0" y="0"/>
            <a:ext cx="9144000" cy="714375"/>
          </a:xfrm>
          <a:prstGeom prst="rect">
            <a:avLst/>
          </a:prstGeom>
          <a:solidFill>
            <a:srgbClr val="0055A4"/>
          </a:solidFill>
          <a:ln/>
        </p:spPr>
        <p:txBody>
          <a:bodyPr/>
          <a:lstStyle/>
          <a:p>
            <a:pPr algn="l"/>
            <a:endParaRPr lang="en-AU"/>
          </a:p>
        </p:txBody>
      </p:sp>
      <p:sp>
        <p:nvSpPr>
          <p:cNvPr id="5" name="Text 1"/>
          <p:cNvSpPr/>
          <p:nvPr/>
        </p:nvSpPr>
        <p:spPr>
          <a:xfrm>
            <a:off x="0" y="0"/>
            <a:ext cx="9144000" cy="714375"/>
          </a:xfrm>
          <a:prstGeom prst="rect">
            <a:avLst/>
          </a:prstGeom>
          <a:noFill/>
          <a:ln/>
        </p:spPr>
        <p:txBody>
          <a:bodyPr wrap="square" lIns="510286" tIns="0" rIns="0" bIns="0" rtlCol="0" anchor="t">
            <a:spAutoFit/>
          </a:bodyPr>
          <a:lstStyle/>
          <a:p>
            <a:pPr marL="0" indent="0" algn="l">
              <a:lnSpc>
                <a:spcPts val="2800"/>
              </a:lnSpc>
              <a:buNone/>
            </a:pPr>
            <a:r>
              <a:rPr lang="en-US" sz="2400" b="1">
                <a:solidFill>
                  <a:srgbClr val="F5F5F0"/>
                </a:solidFill>
              </a:rPr>
              <a:t>Peace Can Unite Australia</a:t>
            </a:r>
            <a:endParaRPr lang="en-US" sz="2121"/>
          </a:p>
        </p:txBody>
      </p:sp>
      <p:sp>
        <p:nvSpPr>
          <p:cNvPr id="6" name="Text 2"/>
          <p:cNvSpPr/>
          <p:nvPr/>
        </p:nvSpPr>
        <p:spPr>
          <a:xfrm>
            <a:off x="604512" y="1143000"/>
            <a:ext cx="7934948" cy="466130"/>
          </a:xfrm>
          <a:prstGeom prst="rect">
            <a:avLst/>
          </a:prstGeom>
          <a:noFill/>
          <a:ln/>
        </p:spPr>
        <p:txBody>
          <a:bodyPr wrap="none" lIns="0" tIns="0" rIns="0" bIns="0" rtlCol="0" anchor="t">
            <a:spAutoFit/>
          </a:bodyPr>
          <a:lstStyle/>
          <a:p>
            <a:pPr marL="0" indent="0" algn="ctr">
              <a:lnSpc>
                <a:spcPts val="3200"/>
              </a:lnSpc>
              <a:buNone/>
            </a:pPr>
            <a:r>
              <a:rPr lang="en-US" sz="2800" b="1" kern="0" spc="1">
                <a:solidFill>
                  <a:srgbClr val="1A1A1A"/>
                </a:solidFill>
              </a:rPr>
              <a:t>A Vision All Australians Can </a:t>
            </a:r>
            <a:r>
              <a:rPr lang="en-US" sz="2800" b="1" kern="0" spc="1">
                <a:solidFill>
                  <a:srgbClr val="D9381E"/>
                </a:solidFill>
              </a:rPr>
              <a:t>Aspire To</a:t>
            </a:r>
            <a:endParaRPr lang="en-US" sz="2436"/>
          </a:p>
        </p:txBody>
      </p:sp>
      <p:sp>
        <p:nvSpPr>
          <p:cNvPr id="7" name="Shape 3"/>
          <p:cNvSpPr/>
          <p:nvPr/>
        </p:nvSpPr>
        <p:spPr>
          <a:xfrm>
            <a:off x="1357313" y="1894880"/>
            <a:ext cx="6429375" cy="802946"/>
          </a:xfrm>
          <a:prstGeom prst="rect">
            <a:avLst/>
          </a:prstGeom>
          <a:solidFill>
            <a:srgbClr val="FFFFFF"/>
          </a:solidFill>
          <a:ln/>
        </p:spPr>
        <p:txBody>
          <a:bodyPr/>
          <a:lstStyle/>
          <a:p>
            <a:pPr algn="l"/>
            <a:endParaRPr lang="en-AU"/>
          </a:p>
        </p:txBody>
      </p:sp>
      <p:sp>
        <p:nvSpPr>
          <p:cNvPr id="8" name="Shape 4"/>
          <p:cNvSpPr/>
          <p:nvPr/>
        </p:nvSpPr>
        <p:spPr>
          <a:xfrm>
            <a:off x="1357313" y="1894880"/>
            <a:ext cx="57150" cy="802946"/>
          </a:xfrm>
          <a:prstGeom prst="rect">
            <a:avLst/>
          </a:prstGeom>
          <a:solidFill>
            <a:srgbClr val="0055A4"/>
          </a:solidFill>
          <a:ln/>
        </p:spPr>
        <p:txBody>
          <a:bodyPr/>
          <a:lstStyle/>
          <a:p>
            <a:pPr algn="l"/>
            <a:endParaRPr lang="en-AU"/>
          </a:p>
        </p:txBody>
      </p:sp>
      <p:sp>
        <p:nvSpPr>
          <p:cNvPr id="9" name="Text 5"/>
          <p:cNvSpPr/>
          <p:nvPr/>
        </p:nvSpPr>
        <p:spPr>
          <a:xfrm>
            <a:off x="1643063" y="2073473"/>
            <a:ext cx="5857875" cy="445759"/>
          </a:xfrm>
          <a:prstGeom prst="rect">
            <a:avLst/>
          </a:prstGeom>
          <a:noFill/>
          <a:ln/>
        </p:spPr>
        <p:txBody>
          <a:bodyPr wrap="square" lIns="0" tIns="0" rIns="0" bIns="0" rtlCol="0" anchor="t">
            <a:spAutoFit/>
          </a:bodyPr>
          <a:lstStyle/>
          <a:p>
            <a:pPr marL="0" indent="0" algn="l">
              <a:lnSpc>
                <a:spcPts val="1800"/>
              </a:lnSpc>
              <a:buNone/>
            </a:pPr>
            <a:r>
              <a:rPr lang="en-US" sz="1400">
                <a:solidFill>
                  <a:srgbClr val="333333"/>
                </a:solidFill>
              </a:rPr>
              <a:t>Most Australians see peace as an objective worth striving for—they just need to know it is achievable.</a:t>
            </a:r>
            <a:endParaRPr lang="en-US" sz="1269"/>
          </a:p>
        </p:txBody>
      </p:sp>
      <p:sp>
        <p:nvSpPr>
          <p:cNvPr id="10" name="Shape 6"/>
          <p:cNvSpPr/>
          <p:nvPr/>
        </p:nvSpPr>
        <p:spPr>
          <a:xfrm>
            <a:off x="1357313" y="2869276"/>
            <a:ext cx="6429375" cy="802946"/>
          </a:xfrm>
          <a:prstGeom prst="rect">
            <a:avLst/>
          </a:prstGeom>
          <a:solidFill>
            <a:srgbClr val="FFFFFF"/>
          </a:solidFill>
          <a:ln/>
        </p:spPr>
        <p:txBody>
          <a:bodyPr/>
          <a:lstStyle/>
          <a:p>
            <a:pPr algn="l"/>
            <a:endParaRPr lang="en-AU"/>
          </a:p>
        </p:txBody>
      </p:sp>
      <p:sp>
        <p:nvSpPr>
          <p:cNvPr id="11" name="Shape 7"/>
          <p:cNvSpPr/>
          <p:nvPr/>
        </p:nvSpPr>
        <p:spPr>
          <a:xfrm>
            <a:off x="1357313" y="2869276"/>
            <a:ext cx="57150" cy="802946"/>
          </a:xfrm>
          <a:prstGeom prst="rect">
            <a:avLst/>
          </a:prstGeom>
          <a:solidFill>
            <a:srgbClr val="0055A4"/>
          </a:solidFill>
          <a:ln/>
        </p:spPr>
        <p:txBody>
          <a:bodyPr/>
          <a:lstStyle/>
          <a:p>
            <a:pPr algn="l"/>
            <a:endParaRPr lang="en-AU"/>
          </a:p>
        </p:txBody>
      </p:sp>
      <p:sp>
        <p:nvSpPr>
          <p:cNvPr id="12" name="Text 8"/>
          <p:cNvSpPr/>
          <p:nvPr/>
        </p:nvSpPr>
        <p:spPr>
          <a:xfrm>
            <a:off x="1643063" y="3047870"/>
            <a:ext cx="5857875" cy="445759"/>
          </a:xfrm>
          <a:prstGeom prst="rect">
            <a:avLst/>
          </a:prstGeom>
          <a:noFill/>
          <a:ln/>
        </p:spPr>
        <p:txBody>
          <a:bodyPr wrap="square" lIns="0" tIns="0" rIns="0" bIns="0" rtlCol="0" anchor="t">
            <a:spAutoFit/>
          </a:bodyPr>
          <a:lstStyle/>
          <a:p>
            <a:pPr marL="0" indent="0" algn="l">
              <a:lnSpc>
                <a:spcPts val="1800"/>
              </a:lnSpc>
              <a:buNone/>
            </a:pPr>
            <a:r>
              <a:rPr lang="en-US" sz="1400">
                <a:solidFill>
                  <a:srgbClr val="333333"/>
                </a:solidFill>
              </a:rPr>
              <a:t>Peace is many things to many people. By harnessing this inherent desire, we reinforce what unites rather than divides.</a:t>
            </a:r>
            <a:endParaRPr lang="en-US" sz="1269"/>
          </a:p>
        </p:txBody>
      </p:sp>
      <p:sp>
        <p:nvSpPr>
          <p:cNvPr id="13" name="Shape 9"/>
          <p:cNvSpPr/>
          <p:nvPr/>
        </p:nvSpPr>
        <p:spPr>
          <a:xfrm>
            <a:off x="1357313" y="3843672"/>
            <a:ext cx="6429375" cy="802946"/>
          </a:xfrm>
          <a:prstGeom prst="rect">
            <a:avLst/>
          </a:prstGeom>
          <a:solidFill>
            <a:srgbClr val="FFFFFF"/>
          </a:solidFill>
          <a:ln/>
        </p:spPr>
        <p:txBody>
          <a:bodyPr/>
          <a:lstStyle/>
          <a:p>
            <a:pPr algn="l"/>
            <a:endParaRPr lang="en-AU"/>
          </a:p>
        </p:txBody>
      </p:sp>
      <p:sp>
        <p:nvSpPr>
          <p:cNvPr id="14" name="Shape 10"/>
          <p:cNvSpPr/>
          <p:nvPr/>
        </p:nvSpPr>
        <p:spPr>
          <a:xfrm>
            <a:off x="1357313" y="3843672"/>
            <a:ext cx="57150" cy="802946"/>
          </a:xfrm>
          <a:prstGeom prst="rect">
            <a:avLst/>
          </a:prstGeom>
          <a:solidFill>
            <a:srgbClr val="0055A4"/>
          </a:solidFill>
          <a:ln/>
        </p:spPr>
        <p:txBody>
          <a:bodyPr/>
          <a:lstStyle/>
          <a:p>
            <a:pPr algn="l"/>
            <a:endParaRPr lang="en-AU"/>
          </a:p>
        </p:txBody>
      </p:sp>
      <p:sp>
        <p:nvSpPr>
          <p:cNvPr id="15" name="Text 11"/>
          <p:cNvSpPr/>
          <p:nvPr/>
        </p:nvSpPr>
        <p:spPr>
          <a:xfrm>
            <a:off x="1643063" y="4022266"/>
            <a:ext cx="5857875" cy="445759"/>
          </a:xfrm>
          <a:prstGeom prst="rect">
            <a:avLst/>
          </a:prstGeom>
          <a:noFill/>
          <a:ln/>
        </p:spPr>
        <p:txBody>
          <a:bodyPr wrap="square" lIns="0" tIns="0" rIns="0" bIns="0" rtlCol="0" anchor="t">
            <a:spAutoFit/>
          </a:bodyPr>
          <a:lstStyle/>
          <a:p>
            <a:pPr marL="0" indent="0" algn="l">
              <a:lnSpc>
                <a:spcPts val="1800"/>
              </a:lnSpc>
              <a:buNone/>
            </a:pPr>
            <a:r>
              <a:rPr lang="en-US" sz="1400">
                <a:solidFill>
                  <a:srgbClr val="333333"/>
                </a:solidFill>
              </a:rPr>
              <a:t>This proposal brings leaders from different backgrounds to a united approach to achieving peace.</a:t>
            </a:r>
            <a:endParaRPr lang="en-US" sz="1269"/>
          </a:p>
        </p:txBody>
      </p:sp>
      <p:sp>
        <p:nvSpPr>
          <p:cNvPr id="16" name="Text 12"/>
          <p:cNvSpPr/>
          <p:nvPr/>
        </p:nvSpPr>
        <p:spPr>
          <a:xfrm>
            <a:off x="1889354" y="4789494"/>
            <a:ext cx="5365291" cy="273248"/>
          </a:xfrm>
          <a:prstGeom prst="rect">
            <a:avLst/>
          </a:prstGeom>
          <a:noFill/>
          <a:ln/>
        </p:spPr>
        <p:txBody>
          <a:bodyPr wrap="none" lIns="0" tIns="0" rIns="0" bIns="0" rtlCol="0" anchor="t">
            <a:spAutoFit/>
          </a:bodyPr>
          <a:lstStyle/>
          <a:p>
            <a:pPr marL="0" indent="0" algn="ctr">
              <a:lnSpc>
                <a:spcPts val="1900"/>
              </a:lnSpc>
              <a:buNone/>
            </a:pPr>
            <a:r>
              <a:rPr lang="en-US" sz="1700" i="1">
                <a:solidFill>
                  <a:srgbClr val="0055A4"/>
                </a:solidFill>
              </a:rPr>
              <a:t>"Peace as an objective helps unite our nation and our region."</a:t>
            </a:r>
            <a:endParaRPr lang="en-US" sz="1486"/>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50576" y="0"/>
            <a:ext cx="9144000" cy="5143500"/>
          </a:xfrm>
          <a:prstGeom prst="rect">
            <a:avLst/>
          </a:prstGeom>
        </p:spPr>
      </p:pic>
      <p:sp>
        <p:nvSpPr>
          <p:cNvPr id="4" name="Shape 0"/>
          <p:cNvSpPr/>
          <p:nvPr/>
        </p:nvSpPr>
        <p:spPr>
          <a:xfrm>
            <a:off x="0" y="-125129"/>
            <a:ext cx="9144000" cy="714375"/>
          </a:xfrm>
          <a:prstGeom prst="rect">
            <a:avLst/>
          </a:prstGeom>
          <a:solidFill>
            <a:srgbClr val="0055A4"/>
          </a:solidFill>
          <a:ln/>
        </p:spPr>
        <p:txBody>
          <a:bodyPr/>
          <a:lstStyle/>
          <a:p>
            <a:pPr algn="l"/>
            <a:endParaRPr lang="en-AU"/>
          </a:p>
        </p:txBody>
      </p:sp>
      <p:sp>
        <p:nvSpPr>
          <p:cNvPr id="5" name="Text 1"/>
          <p:cNvSpPr/>
          <p:nvPr/>
        </p:nvSpPr>
        <p:spPr>
          <a:xfrm>
            <a:off x="0" y="0"/>
            <a:ext cx="9144000" cy="341119"/>
          </a:xfrm>
          <a:prstGeom prst="rect">
            <a:avLst/>
          </a:prstGeom>
          <a:noFill/>
          <a:ln/>
        </p:spPr>
        <p:txBody>
          <a:bodyPr wrap="square" lIns="510286" tIns="0" rIns="0" bIns="0" rtlCol="0" anchor="t">
            <a:spAutoFit/>
          </a:bodyPr>
          <a:lstStyle/>
          <a:p>
            <a:pPr marL="0" indent="0" algn="l">
              <a:lnSpc>
                <a:spcPts val="2800"/>
              </a:lnSpc>
              <a:buNone/>
            </a:pPr>
            <a:r>
              <a:rPr lang="en-US" sz="2400" b="1">
                <a:solidFill>
                  <a:srgbClr val="F5F5F0"/>
                </a:solidFill>
              </a:rPr>
              <a:t>Building a Peaceful Future</a:t>
            </a:r>
            <a:endParaRPr lang="en-US" sz="2121"/>
          </a:p>
        </p:txBody>
      </p:sp>
      <p:sp>
        <p:nvSpPr>
          <p:cNvPr id="6" name="Text 2"/>
          <p:cNvSpPr/>
          <p:nvPr/>
        </p:nvSpPr>
        <p:spPr>
          <a:xfrm>
            <a:off x="1357313" y="1143000"/>
            <a:ext cx="6429375" cy="2743315"/>
          </a:xfrm>
          <a:prstGeom prst="rect">
            <a:avLst/>
          </a:prstGeom>
          <a:noFill/>
          <a:ln/>
        </p:spPr>
        <p:txBody>
          <a:bodyPr wrap="square" lIns="0" tIns="0" rIns="0" bIns="0" rtlCol="0" anchor="t">
            <a:spAutoFit/>
          </a:bodyPr>
          <a:lstStyle/>
          <a:p>
            <a:pPr marL="0" indent="0" algn="ctr">
              <a:lnSpc>
                <a:spcPts val="3500"/>
              </a:lnSpc>
              <a:buNone/>
            </a:pPr>
            <a:endParaRPr lang="en-US" sz="4800" dirty="0">
              <a:solidFill>
                <a:srgbClr val="1A1A1A"/>
              </a:solidFill>
            </a:endParaRPr>
          </a:p>
          <a:p>
            <a:pPr marL="0" indent="0" algn="ctr">
              <a:lnSpc>
                <a:spcPts val="3500"/>
              </a:lnSpc>
              <a:buNone/>
            </a:pPr>
            <a:r>
              <a:rPr lang="en-US" sz="4800" dirty="0">
                <a:solidFill>
                  <a:srgbClr val="1A1A1A"/>
                </a:solidFill>
              </a:rPr>
              <a:t>The 125th Anniversary is our moment to reclaim our history</a:t>
            </a:r>
            <a:br>
              <a:rPr lang="en-US" sz="4800" dirty="0">
                <a:solidFill>
                  <a:srgbClr val="1A1A1A"/>
                </a:solidFill>
              </a:rPr>
            </a:br>
            <a:endParaRPr lang="en-US" sz="4800" dirty="0">
              <a:solidFill>
                <a:srgbClr val="1A1A1A"/>
              </a:solidFill>
            </a:endParaRPr>
          </a:p>
          <a:p>
            <a:pPr marL="0" indent="0" algn="ctr">
              <a:lnSpc>
                <a:spcPts val="3500"/>
              </a:lnSpc>
              <a:buNone/>
            </a:pPr>
            <a:r>
              <a:rPr lang="en-US" sz="4800" b="1" dirty="0">
                <a:solidFill>
                  <a:srgbClr val="D9381E"/>
                </a:solidFill>
              </a:rPr>
              <a:t>shape our future</a:t>
            </a:r>
            <a:endParaRPr lang="en-US" sz="4800" dirty="0"/>
          </a:p>
        </p:txBody>
      </p:sp>
      <p:sp>
        <p:nvSpPr>
          <p:cNvPr id="7" name="Text 3"/>
          <p:cNvSpPr/>
          <p:nvPr/>
        </p:nvSpPr>
        <p:spPr>
          <a:xfrm>
            <a:off x="3162233" y="4195907"/>
            <a:ext cx="2953053" cy="277512"/>
          </a:xfrm>
          <a:prstGeom prst="rect">
            <a:avLst/>
          </a:prstGeom>
          <a:noFill/>
          <a:ln/>
        </p:spPr>
        <p:txBody>
          <a:bodyPr wrap="none" lIns="0" tIns="0" rIns="0" bIns="0" rtlCol="0" anchor="t">
            <a:spAutoFit/>
          </a:bodyPr>
          <a:lstStyle/>
          <a:p>
            <a:pPr algn="ctr">
              <a:lnSpc>
                <a:spcPts val="1900"/>
              </a:lnSpc>
            </a:pPr>
            <a:r>
              <a:rPr lang="en-US" sz="2800" b="1" dirty="0">
                <a:solidFill>
                  <a:srgbClr val="555555"/>
                </a:solidFill>
              </a:rPr>
              <a:t>Join the movement </a:t>
            </a:r>
            <a:endParaRPr lang="en-US" sz="2800" dirty="0"/>
          </a:p>
        </p:txBody>
      </p:sp>
      <p:sp>
        <p:nvSpPr>
          <p:cNvPr id="11" name="Text 7"/>
          <p:cNvSpPr/>
          <p:nvPr/>
        </p:nvSpPr>
        <p:spPr>
          <a:xfrm>
            <a:off x="3557085" y="4755952"/>
            <a:ext cx="2029830" cy="194667"/>
          </a:xfrm>
          <a:prstGeom prst="rect">
            <a:avLst/>
          </a:prstGeom>
          <a:noFill/>
          <a:ln/>
        </p:spPr>
        <p:txBody>
          <a:bodyPr wrap="none" lIns="0" tIns="0" rIns="0" bIns="0" rtlCol="0" anchor="t">
            <a:spAutoFit/>
          </a:bodyPr>
          <a:lstStyle/>
          <a:p>
            <a:pPr marL="0" indent="0" algn="ctr">
              <a:lnSpc>
                <a:spcPts val="1400"/>
              </a:lnSpc>
              <a:buNone/>
            </a:pPr>
            <a:r>
              <a:rPr lang="en-US" sz="1100" b="1" kern="0" spc="2">
                <a:solidFill>
                  <a:srgbClr val="888888"/>
                </a:solidFill>
              </a:rPr>
              <a:t>Make Peace a Priority</a:t>
            </a:r>
            <a:endParaRPr lang="en-US" sz="987"/>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TotalTime>
  <Words>3179</Words>
  <Application>Microsoft Office PowerPoint</Application>
  <PresentationFormat>On-screen Show (16:9)</PresentationFormat>
  <Paragraphs>186</Paragraphs>
  <Slides>16</Slides>
  <Notes>16</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16</vt:i4>
      </vt:variant>
    </vt:vector>
  </HeadingPairs>
  <TitlesOfParts>
    <vt:vector size="18"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David A Higginbottom</cp:lastModifiedBy>
  <cp:revision>2</cp:revision>
  <dcterms:created xsi:type="dcterms:W3CDTF">2025-12-13T12:13:35Z</dcterms:created>
  <dcterms:modified xsi:type="dcterms:W3CDTF">2026-01-12T01:48:31Z</dcterms:modified>
</cp:coreProperties>
</file>